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422" r:id="rId2"/>
    <p:sldId id="421" r:id="rId3"/>
    <p:sldId id="424" r:id="rId4"/>
    <p:sldId id="425" r:id="rId5"/>
    <p:sldId id="426" r:id="rId6"/>
    <p:sldId id="427" r:id="rId7"/>
    <p:sldId id="428" r:id="rId8"/>
    <p:sldId id="429" r:id="rId9"/>
    <p:sldId id="430" r:id="rId10"/>
    <p:sldId id="431" r:id="rId11"/>
    <p:sldId id="432" r:id="rId12"/>
    <p:sldId id="420" r:id="rId13"/>
    <p:sldId id="433" r:id="rId14"/>
    <p:sldId id="434" r:id="rId15"/>
    <p:sldId id="435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71" autoAdjust="0"/>
    <p:restoredTop sz="90300" autoAdjust="0"/>
  </p:normalViewPr>
  <p:slideViewPr>
    <p:cSldViewPr snapToGrid="0">
      <p:cViewPr varScale="1">
        <p:scale>
          <a:sx n="44" d="100"/>
          <a:sy n="44" d="100"/>
        </p:scale>
        <p:origin x="60" y="2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2C993C-042C-4EFF-86B2-DC4B5E7610C0}" type="datetimeFigureOut">
              <a:rPr lang="ru-RU" smtClean="0"/>
              <a:pPr/>
              <a:t>11.07.2019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302FA6-F124-42C2-9DC5-E15D40CFE2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6903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302FA6-F124-42C2-9DC5-E15D40CFE2D2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2723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476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967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613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925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666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955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182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099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580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09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975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4165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86000" y="568036"/>
            <a:ext cx="9545782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поддержка несовершеннолетних  детей</a:t>
            </a:r>
          </a:p>
          <a:p>
            <a:pPr algn="ctr"/>
            <a:endParaRPr lang="ru-RU" sz="36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учете в отделе по образованию состоит</a:t>
            </a:r>
          </a:p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63 ребенка </a:t>
            </a: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том числе, проживающих в семьях: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опекунов (попечителей) - </a:t>
            </a: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23 </a:t>
            </a:r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усыновителей - 2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приемных родителей - </a:t>
            </a: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под  добровольной опекой – 12.</a:t>
            </a: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86000" y="568036"/>
            <a:ext cx="95457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жилым помещением детей - сирот </a:t>
            </a:r>
          </a:p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детей, оставшихся без попечения родителей:</a:t>
            </a: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4602094"/>
              </p:ext>
            </p:extLst>
          </p:nvPr>
        </p:nvGraphicFramePr>
        <p:xfrm>
          <a:off x="2406072" y="2105121"/>
          <a:ext cx="8127999" cy="31926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/>
                <a:gridCol w="2709333"/>
                <a:gridCol w="2709333"/>
              </a:tblGrid>
              <a:tr h="1150697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№ </a:t>
                      </a:r>
                      <a:r>
                        <a:rPr lang="ru-RU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Поставлено на жилищный учет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Получили жилье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80658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42(+3)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80658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r>
                        <a:rPr lang="ru-RU" sz="24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46(+3)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80658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</a:t>
                      </a:r>
                      <a:r>
                        <a:rPr lang="ru-RU" sz="24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(+4)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0070C0"/>
                </a:solidFill>
                <a:latin typeface="Georgia" panose="02040502050405020303" pitchFamily="18" charset="0"/>
              </a:rPr>
              <a:t>Основные задачи и функции отдела опеки и попечительства</a:t>
            </a:r>
            <a:br>
              <a:rPr lang="ru-RU" dirty="0">
                <a:solidFill>
                  <a:srgbClr val="0070C0"/>
                </a:solidFill>
                <a:latin typeface="Georgia" panose="02040502050405020303" pitchFamily="18" charset="0"/>
              </a:rPr>
            </a:br>
            <a:endParaRPr lang="ru-RU" dirty="0">
              <a:solidFill>
                <a:srgbClr val="0070C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 fontAlgn="base"/>
            <a:r>
              <a:rPr lang="ru-RU" dirty="0">
                <a:latin typeface="Georgia" panose="02040502050405020303" pitchFamily="18" charset="0"/>
              </a:rPr>
              <a:t>1. Обеспечение оптимальных условий для жизни и воспитания детей-сирот и детей, оставшихся без попечения родителей, а также несовершеннолетних, не имеющих нормальных условий для воспитания в семье.</a:t>
            </a:r>
          </a:p>
          <a:p>
            <a:pPr algn="just" fontAlgn="base"/>
            <a:r>
              <a:rPr lang="ru-RU" dirty="0">
                <a:latin typeface="Georgia" panose="02040502050405020303" pitchFamily="18" charset="0"/>
              </a:rPr>
              <a:t>2. Обеспечение приоритета семейных форм воспитания детей-сирот и детей, оставшихся без попечения родителей.</a:t>
            </a:r>
          </a:p>
          <a:p>
            <a:pPr algn="just" fontAlgn="base"/>
            <a:r>
              <a:rPr lang="ru-RU" dirty="0">
                <a:latin typeface="Georgia" panose="02040502050405020303" pitchFamily="18" charset="0"/>
              </a:rPr>
              <a:t>3. Обеспечение защиты имущественных и личных прав и интересов несовершеннолетних.</a:t>
            </a:r>
          </a:p>
          <a:p>
            <a:pPr algn="just" fontAlgn="base"/>
            <a:r>
              <a:rPr lang="ru-RU" dirty="0">
                <a:latin typeface="Georgia" panose="02040502050405020303" pitchFamily="18" charset="0"/>
              </a:rPr>
              <a:t>4. Обеспечение защиты имущественных и личных прав и интересов совершеннолетних лиц, признанных судом недееспособными или ограниченно дееспособными, а также совершеннолетних лиц, которые по состоянию здоровья не могут самостоятельно осуществлять и защищать свои права и исполнять обязанности.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537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7529" y="365126"/>
            <a:ext cx="10726271" cy="6125322"/>
          </a:xfrm>
        </p:spPr>
        <p:txBody>
          <a:bodyPr>
            <a:normAutofit/>
          </a:bodyPr>
          <a:lstStyle/>
          <a:p>
            <a:pPr algn="ctr" fontAlgn="base"/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Основные </a:t>
            </a:r>
            <a:r>
              <a:rPr lang="ru-RU" b="1" dirty="0">
                <a:solidFill>
                  <a:srgbClr val="002060"/>
                </a:solidFill>
                <a:latin typeface="Constantia" panose="02030602050306030303" pitchFamily="18" charset="0"/>
              </a:rPr>
              <a:t>функции </a:t>
            </a:r>
            <a:r>
              <a:rPr lang="ru-RU" b="1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отдела</a:t>
            </a:r>
            <a:r>
              <a:rPr lang="ru-RU" i="1" dirty="0">
                <a:latin typeface="Constantia" panose="02030602050306030303" pitchFamily="18" charset="0"/>
              </a:rPr>
              <a:t> </a:t>
            </a:r>
            <a:r>
              <a:rPr lang="ru-RU" dirty="0">
                <a:latin typeface="Constantia" panose="02030602050306030303" pitchFamily="18" charset="0"/>
              </a:rPr>
              <a:t> </a:t>
            </a:r>
            <a:br>
              <a:rPr lang="ru-RU" dirty="0">
                <a:latin typeface="Constantia" panose="02030602050306030303" pitchFamily="18" charset="0"/>
              </a:rPr>
            </a:br>
            <a:r>
              <a:rPr lang="ru-RU" dirty="0" smtClean="0">
                <a:latin typeface="Constantia" panose="02030602050306030303" pitchFamily="18" charset="0"/>
              </a:rPr>
              <a:t/>
            </a:r>
            <a:br>
              <a:rPr lang="ru-RU" dirty="0" smtClean="0">
                <a:latin typeface="Constantia" panose="02030602050306030303" pitchFamily="18" charset="0"/>
              </a:rPr>
            </a:br>
            <a:r>
              <a:rPr lang="ru-RU" sz="2700" dirty="0" smtClean="0">
                <a:latin typeface="Georgia" panose="02040502050405020303" pitchFamily="18" charset="0"/>
              </a:rPr>
              <a:t>1</a:t>
            </a:r>
            <a:r>
              <a:rPr lang="ru-RU" sz="2700" dirty="0">
                <a:latin typeface="Georgia" panose="02040502050405020303" pitchFamily="18" charset="0"/>
              </a:rPr>
              <a:t>. Организует выявление детей-сирот и детей, оставшихся без попечения родителей, проводит </a:t>
            </a:r>
            <a:r>
              <a:rPr lang="ru-RU" sz="2700" dirty="0" smtClean="0">
                <a:latin typeface="Georgia" panose="02040502050405020303" pitchFamily="18" charset="0"/>
              </a:rPr>
              <a:t>обследование </a:t>
            </a:r>
            <a:r>
              <a:rPr lang="ru-RU" sz="2700" dirty="0">
                <a:latin typeface="Georgia" panose="02040502050405020303" pitchFamily="18" charset="0"/>
              </a:rPr>
              <a:t>условий их жизни, устанавливает факт отсутствия родительского попечения и ведет учет таких детей.</a:t>
            </a:r>
            <a:br>
              <a:rPr lang="ru-RU" sz="2700" dirty="0">
                <a:latin typeface="Georgia" panose="02040502050405020303" pitchFamily="18" charset="0"/>
              </a:rPr>
            </a:br>
            <a:r>
              <a:rPr lang="ru-RU" sz="2700" dirty="0" smtClean="0">
                <a:latin typeface="Georgia" panose="02040502050405020303" pitchFamily="18" charset="0"/>
              </a:rPr>
              <a:t/>
            </a:r>
            <a:br>
              <a:rPr lang="ru-RU" sz="2700" dirty="0" smtClean="0">
                <a:latin typeface="Georgia" panose="02040502050405020303" pitchFamily="18" charset="0"/>
              </a:rPr>
            </a:br>
            <a:r>
              <a:rPr lang="ru-RU" sz="2700" dirty="0" smtClean="0">
                <a:latin typeface="Georgia" panose="02040502050405020303" pitchFamily="18" charset="0"/>
              </a:rPr>
              <a:t>2. </a:t>
            </a:r>
            <a:r>
              <a:rPr lang="ru-RU" sz="2700" dirty="0">
                <a:latin typeface="Georgia" panose="02040502050405020303" pitchFamily="18" charset="0"/>
              </a:rPr>
              <a:t>Обеспечивает устройство ребенка </a:t>
            </a:r>
            <a:r>
              <a:rPr lang="ru-RU" sz="2700" dirty="0" smtClean="0">
                <a:latin typeface="Georgia" panose="02040502050405020303" pitchFamily="18" charset="0"/>
              </a:rPr>
              <a:t> в замещающую семью, в случае невозможности устройства  </a:t>
            </a:r>
            <a:r>
              <a:rPr lang="ru-RU" sz="2700" dirty="0">
                <a:latin typeface="Georgia" panose="02040502050405020303" pitchFamily="18" charset="0"/>
              </a:rPr>
              <a:t>направляет сведения о таком ребенке </a:t>
            </a:r>
            <a:r>
              <a:rPr lang="ru-RU" sz="2700" dirty="0" smtClean="0">
                <a:latin typeface="Georgia" panose="02040502050405020303" pitchFamily="18" charset="0"/>
              </a:rPr>
              <a:t>для </a:t>
            </a:r>
            <a:r>
              <a:rPr lang="ru-RU" sz="2700" dirty="0">
                <a:latin typeface="Georgia" panose="02040502050405020303" pitchFamily="18" charset="0"/>
              </a:rPr>
              <a:t>учета в региональном банке данных о детях, оставшихся без попечения родителей.</a:t>
            </a:r>
            <a:br>
              <a:rPr lang="ru-RU" sz="2700" dirty="0">
                <a:latin typeface="Georgia" panose="02040502050405020303" pitchFamily="18" charset="0"/>
              </a:rPr>
            </a:br>
            <a:endParaRPr lang="ru-RU" sz="27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18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4142" y="365125"/>
            <a:ext cx="10515600" cy="6035675"/>
          </a:xfrm>
        </p:spPr>
        <p:txBody>
          <a:bodyPr>
            <a:normAutofit fontScale="90000"/>
          </a:bodyPr>
          <a:lstStyle/>
          <a:p>
            <a:pPr algn="ctr" fontAlgn="base"/>
            <a:r>
              <a:rPr lang="ru-RU" sz="2800" dirty="0">
                <a:latin typeface="Constantia" panose="02030602050306030303" pitchFamily="18" charset="0"/>
              </a:rPr>
              <a:t>4. Передает детей-сирот и детей, оставшихся без попечения родителей, на воспитание в приемную семью.</a:t>
            </a:r>
            <a:br>
              <a:rPr lang="ru-RU" sz="2800" dirty="0">
                <a:latin typeface="Constantia" panose="02030602050306030303" pitchFamily="18" charset="0"/>
              </a:rPr>
            </a:br>
            <a:r>
              <a:rPr lang="ru-RU" sz="2800" dirty="0" smtClean="0">
                <a:latin typeface="Constantia" panose="02030602050306030303" pitchFamily="18" charset="0"/>
              </a:rPr>
              <a:t/>
            </a:r>
            <a:br>
              <a:rPr lang="ru-RU" sz="2800" dirty="0" smtClean="0">
                <a:latin typeface="Constantia" panose="02030602050306030303" pitchFamily="18" charset="0"/>
              </a:rPr>
            </a:br>
            <a:r>
              <a:rPr lang="ru-RU" sz="2800" dirty="0" smtClean="0">
                <a:latin typeface="Constantia" panose="02030602050306030303" pitchFamily="18" charset="0"/>
              </a:rPr>
              <a:t>5</a:t>
            </a:r>
            <a:r>
              <a:rPr lang="ru-RU" sz="2800" dirty="0">
                <a:latin typeface="Constantia" panose="02030602050306030303" pitchFamily="18" charset="0"/>
              </a:rPr>
              <a:t>. Осуществляет контроль за условиями содержания, воспитания и образования детей-сирот и детей, оставшихся без попечения родителей, независимо от форм их устройства.</a:t>
            </a:r>
            <a:br>
              <a:rPr lang="ru-RU" sz="2800" dirty="0">
                <a:latin typeface="Constantia" panose="02030602050306030303" pitchFamily="18" charset="0"/>
              </a:rPr>
            </a:br>
            <a:r>
              <a:rPr lang="ru-RU" sz="2800" dirty="0" smtClean="0">
                <a:latin typeface="Constantia" panose="02030602050306030303" pitchFamily="18" charset="0"/>
              </a:rPr>
              <a:t/>
            </a:r>
            <a:br>
              <a:rPr lang="ru-RU" sz="2800" dirty="0" smtClean="0">
                <a:latin typeface="Constantia" panose="02030602050306030303" pitchFamily="18" charset="0"/>
              </a:rPr>
            </a:br>
            <a:r>
              <a:rPr lang="ru-RU" sz="2800" dirty="0" smtClean="0">
                <a:latin typeface="Constantia" panose="02030602050306030303" pitchFamily="18" charset="0"/>
              </a:rPr>
              <a:t>6</a:t>
            </a:r>
            <a:r>
              <a:rPr lang="ru-RU" sz="2800" dirty="0">
                <a:latin typeface="Constantia" panose="02030602050306030303" pitchFamily="18" charset="0"/>
              </a:rPr>
              <a:t>. Принимает меры по защите жилищных прав, сохранности имущества детей-сирот и детей, оставшихся без попечения родителей </a:t>
            </a:r>
            <a:br>
              <a:rPr lang="ru-RU" sz="2800" dirty="0">
                <a:latin typeface="Constantia" panose="02030602050306030303" pitchFamily="18" charset="0"/>
              </a:rPr>
            </a:br>
            <a:r>
              <a:rPr lang="ru-RU" sz="2800" dirty="0" smtClean="0">
                <a:latin typeface="Constantia" panose="02030602050306030303" pitchFamily="18" charset="0"/>
              </a:rPr>
              <a:t/>
            </a:r>
            <a:br>
              <a:rPr lang="ru-RU" sz="2800" dirty="0" smtClean="0">
                <a:latin typeface="Constantia" panose="02030602050306030303" pitchFamily="18" charset="0"/>
              </a:rPr>
            </a:br>
            <a:r>
              <a:rPr lang="ru-RU" sz="2800" dirty="0" smtClean="0">
                <a:latin typeface="Constantia" panose="02030602050306030303" pitchFamily="18" charset="0"/>
              </a:rPr>
              <a:t>7</a:t>
            </a:r>
            <a:r>
              <a:rPr lang="ru-RU" sz="2800" dirty="0">
                <a:latin typeface="Constantia" panose="02030602050306030303" pitchFamily="18" charset="0"/>
              </a:rPr>
              <a:t>. Обращается в суд с исками:</a:t>
            </a:r>
            <a:br>
              <a:rPr lang="ru-RU" sz="2800" dirty="0">
                <a:latin typeface="Constantia" panose="02030602050306030303" pitchFamily="18" charset="0"/>
              </a:rPr>
            </a:br>
            <a:r>
              <a:rPr lang="ru-RU" sz="2800" dirty="0">
                <a:latin typeface="Constantia" panose="02030602050306030303" pitchFamily="18" charset="0"/>
              </a:rPr>
              <a:t>- о лишении родительских прав;</a:t>
            </a:r>
            <a:br>
              <a:rPr lang="ru-RU" sz="2800" dirty="0">
                <a:latin typeface="Constantia" panose="02030602050306030303" pitchFamily="18" charset="0"/>
              </a:rPr>
            </a:br>
            <a:r>
              <a:rPr lang="ru-RU" sz="2800" dirty="0">
                <a:latin typeface="Constantia" panose="02030602050306030303" pitchFamily="18" charset="0"/>
              </a:rPr>
              <a:t>- об ограничении родительских прав;</a:t>
            </a:r>
            <a:br>
              <a:rPr lang="ru-RU" sz="2800" dirty="0">
                <a:latin typeface="Constantia" panose="02030602050306030303" pitchFamily="18" charset="0"/>
              </a:rPr>
            </a:br>
            <a:r>
              <a:rPr lang="ru-RU" sz="2800" dirty="0">
                <a:latin typeface="Constantia" panose="02030602050306030303" pitchFamily="18" charset="0"/>
              </a:rPr>
              <a:t>- о взыскании алиментов на несовершеннолетних детей к их родителям;</a:t>
            </a:r>
            <a:br>
              <a:rPr lang="ru-RU" sz="2800" dirty="0">
                <a:latin typeface="Constantia" panose="02030602050306030303" pitchFamily="18" charset="0"/>
              </a:rPr>
            </a:br>
            <a:r>
              <a:rPr lang="ru-RU" sz="2800" dirty="0">
                <a:latin typeface="Constantia" panose="02030602050306030303" pitchFamily="18" charset="0"/>
              </a:rPr>
              <a:t>- об устранении препятствий к общению с близкими родственниками;</a:t>
            </a:r>
            <a:br>
              <a:rPr lang="ru-RU" sz="2800" dirty="0">
                <a:latin typeface="Constantia" panose="02030602050306030303" pitchFamily="18" charset="0"/>
              </a:rPr>
            </a:br>
            <a:endParaRPr lang="ru-RU" sz="28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88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35675"/>
          </a:xfrm>
        </p:spPr>
        <p:txBody>
          <a:bodyPr>
            <a:normAutofit fontScale="90000"/>
          </a:bodyPr>
          <a:lstStyle/>
          <a:p>
            <a:pPr algn="ctr" fontAlgn="base"/>
            <a:r>
              <a:rPr lang="ru-RU" sz="2800" dirty="0">
                <a:latin typeface="Constantia" panose="02030602050306030303" pitchFamily="18" charset="0"/>
              </a:rPr>
              <a:t>8. Принимает участие в рассмотрении судом дел:</a:t>
            </a:r>
            <a:br>
              <a:rPr lang="ru-RU" sz="2800" dirty="0">
                <a:latin typeface="Constantia" panose="02030602050306030303" pitchFamily="18" charset="0"/>
              </a:rPr>
            </a:br>
            <a:r>
              <a:rPr lang="ru-RU" sz="2800" dirty="0">
                <a:latin typeface="Constantia" panose="02030602050306030303" pitchFamily="18" charset="0"/>
              </a:rPr>
              <a:t>- о лишении родительских прав</a:t>
            </a:r>
            <a:r>
              <a:rPr lang="ru-RU" sz="2800" dirty="0" smtClean="0">
                <a:latin typeface="Constantia" panose="02030602050306030303" pitchFamily="18" charset="0"/>
              </a:rPr>
              <a:t>;</a:t>
            </a:r>
            <a:br>
              <a:rPr lang="ru-RU" sz="2800" dirty="0" smtClean="0">
                <a:latin typeface="Constantia" panose="02030602050306030303" pitchFamily="18" charset="0"/>
              </a:rPr>
            </a:br>
            <a:r>
              <a:rPr lang="ru-RU" sz="2800" dirty="0">
                <a:latin typeface="Constantia" panose="02030602050306030303" pitchFamily="18" charset="0"/>
              </a:rPr>
              <a:t/>
            </a:r>
            <a:br>
              <a:rPr lang="ru-RU" sz="2800" dirty="0">
                <a:latin typeface="Constantia" panose="02030602050306030303" pitchFamily="18" charset="0"/>
              </a:rPr>
            </a:br>
            <a:r>
              <a:rPr lang="ru-RU" sz="2800" dirty="0">
                <a:latin typeface="Constantia" panose="02030602050306030303" pitchFamily="18" charset="0"/>
              </a:rPr>
              <a:t>- об ограничении родительских прав</a:t>
            </a:r>
            <a:r>
              <a:rPr lang="ru-RU" sz="2800" dirty="0" smtClean="0">
                <a:latin typeface="Constantia" panose="02030602050306030303" pitchFamily="18" charset="0"/>
              </a:rPr>
              <a:t>;</a:t>
            </a:r>
            <a:br>
              <a:rPr lang="ru-RU" sz="2800" dirty="0" smtClean="0">
                <a:latin typeface="Constantia" panose="02030602050306030303" pitchFamily="18" charset="0"/>
              </a:rPr>
            </a:br>
            <a:r>
              <a:rPr lang="ru-RU" sz="2800" dirty="0">
                <a:latin typeface="Constantia" panose="02030602050306030303" pitchFamily="18" charset="0"/>
              </a:rPr>
              <a:t/>
            </a:r>
            <a:br>
              <a:rPr lang="ru-RU" sz="2800" dirty="0">
                <a:latin typeface="Constantia" panose="02030602050306030303" pitchFamily="18" charset="0"/>
              </a:rPr>
            </a:br>
            <a:r>
              <a:rPr lang="ru-RU" sz="2800" dirty="0">
                <a:latin typeface="Constantia" panose="02030602050306030303" pitchFamily="18" charset="0"/>
              </a:rPr>
              <a:t>- о восстановлении в родительских правах</a:t>
            </a:r>
            <a:r>
              <a:rPr lang="ru-RU" sz="2800" dirty="0" smtClean="0">
                <a:latin typeface="Constantia" panose="02030602050306030303" pitchFamily="18" charset="0"/>
              </a:rPr>
              <a:t>;</a:t>
            </a:r>
            <a:br>
              <a:rPr lang="ru-RU" sz="2800" dirty="0" smtClean="0">
                <a:latin typeface="Constantia" panose="02030602050306030303" pitchFamily="18" charset="0"/>
              </a:rPr>
            </a:br>
            <a:r>
              <a:rPr lang="ru-RU" sz="2800" dirty="0">
                <a:latin typeface="Constantia" panose="02030602050306030303" pitchFamily="18" charset="0"/>
              </a:rPr>
              <a:t/>
            </a:r>
            <a:br>
              <a:rPr lang="ru-RU" sz="2800" dirty="0">
                <a:latin typeface="Constantia" panose="02030602050306030303" pitchFamily="18" charset="0"/>
              </a:rPr>
            </a:br>
            <a:r>
              <a:rPr lang="ru-RU" sz="2800" dirty="0">
                <a:latin typeface="Constantia" panose="02030602050306030303" pitchFamily="18" charset="0"/>
              </a:rPr>
              <a:t>- о порядке осуществления родительских прав родителем, проживающим отдельно от ребенка</a:t>
            </a:r>
            <a:r>
              <a:rPr lang="ru-RU" sz="2800" dirty="0" smtClean="0">
                <a:latin typeface="Constantia" panose="02030602050306030303" pitchFamily="18" charset="0"/>
              </a:rPr>
              <a:t>;</a:t>
            </a:r>
            <a:br>
              <a:rPr lang="ru-RU" sz="2800" dirty="0" smtClean="0">
                <a:latin typeface="Constantia" panose="02030602050306030303" pitchFamily="18" charset="0"/>
              </a:rPr>
            </a:br>
            <a:r>
              <a:rPr lang="ru-RU" sz="2800" dirty="0">
                <a:latin typeface="Constantia" panose="02030602050306030303" pitchFamily="18" charset="0"/>
              </a:rPr>
              <a:t/>
            </a:r>
            <a:br>
              <a:rPr lang="ru-RU" sz="2800" dirty="0">
                <a:latin typeface="Constantia" panose="02030602050306030303" pitchFamily="18" charset="0"/>
              </a:rPr>
            </a:br>
            <a:r>
              <a:rPr lang="ru-RU" sz="2800" dirty="0">
                <a:latin typeface="Constantia" panose="02030602050306030303" pitchFamily="18" charset="0"/>
              </a:rPr>
              <a:t>- об установлении усыновления (удочерения) детей</a:t>
            </a:r>
            <a:r>
              <a:rPr lang="ru-RU" sz="2800" dirty="0" smtClean="0">
                <a:latin typeface="Constantia" panose="02030602050306030303" pitchFamily="18" charset="0"/>
              </a:rPr>
              <a:t>;</a:t>
            </a:r>
            <a:br>
              <a:rPr lang="ru-RU" sz="2800" dirty="0" smtClean="0">
                <a:latin typeface="Constantia" panose="02030602050306030303" pitchFamily="18" charset="0"/>
              </a:rPr>
            </a:br>
            <a:r>
              <a:rPr lang="ru-RU" sz="2800" dirty="0">
                <a:latin typeface="Constantia" panose="02030602050306030303" pitchFamily="18" charset="0"/>
              </a:rPr>
              <a:t/>
            </a:r>
            <a:br>
              <a:rPr lang="ru-RU" sz="2800" dirty="0">
                <a:latin typeface="Constantia" panose="02030602050306030303" pitchFamily="18" charset="0"/>
              </a:rPr>
            </a:br>
            <a:r>
              <a:rPr lang="ru-RU" sz="2800" dirty="0">
                <a:latin typeface="Constantia" panose="02030602050306030303" pitchFamily="18" charset="0"/>
              </a:rPr>
              <a:t>- об отмене усыновления (удочерения) детей;</a:t>
            </a:r>
            <a:br>
              <a:rPr lang="ru-RU" sz="2800" dirty="0">
                <a:latin typeface="Constantia" panose="02030602050306030303" pitchFamily="18" charset="0"/>
              </a:rPr>
            </a:br>
            <a:r>
              <a:rPr lang="ru-RU" sz="2800" dirty="0">
                <a:latin typeface="Constantia" panose="02030602050306030303" pitchFamily="18" charset="0"/>
              </a:rPr>
              <a:t>- по защите других прав и интересов несовершеннолетних, предусмотренных законодательством Российской Федерации.</a:t>
            </a:r>
            <a:br>
              <a:rPr lang="ru-RU" sz="2800" dirty="0">
                <a:latin typeface="Constantia" panose="02030602050306030303" pitchFamily="18" charset="0"/>
              </a:rPr>
            </a:br>
            <a:endParaRPr lang="ru-RU" sz="28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71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122761"/>
          </a:xfrm>
        </p:spPr>
        <p:txBody>
          <a:bodyPr>
            <a:normAutofit fontScale="90000"/>
          </a:bodyPr>
          <a:lstStyle/>
          <a:p>
            <a:pPr algn="ctr" fontAlgn="base"/>
            <a:r>
              <a:rPr lang="ru-RU" sz="3100" dirty="0">
                <a:latin typeface="Constantia" panose="02030602050306030303" pitchFamily="18" charset="0"/>
              </a:rPr>
              <a:t>9. Предоставляет суду акт обследования условий жизни ребенка и лица, претендующего на его воспитание, основанное на нем заключение по существу вопроса.</a:t>
            </a:r>
            <a:br>
              <a:rPr lang="ru-RU" sz="3100" dirty="0">
                <a:latin typeface="Constantia" panose="02030602050306030303" pitchFamily="18" charset="0"/>
              </a:rPr>
            </a:br>
            <a:r>
              <a:rPr lang="ru-RU" sz="3100" dirty="0" smtClean="0">
                <a:latin typeface="Constantia" panose="02030602050306030303" pitchFamily="18" charset="0"/>
              </a:rPr>
              <a:t/>
            </a:r>
            <a:br>
              <a:rPr lang="ru-RU" sz="3100" dirty="0" smtClean="0">
                <a:latin typeface="Constantia" panose="02030602050306030303" pitchFamily="18" charset="0"/>
              </a:rPr>
            </a:br>
            <a:r>
              <a:rPr lang="ru-RU" sz="3100" dirty="0" smtClean="0">
                <a:latin typeface="Constantia" panose="02030602050306030303" pitchFamily="18" charset="0"/>
              </a:rPr>
              <a:t>10</a:t>
            </a:r>
            <a:r>
              <a:rPr lang="ru-RU" sz="3100" dirty="0">
                <a:latin typeface="Constantia" panose="02030602050306030303" pitchFamily="18" charset="0"/>
              </a:rPr>
              <a:t>. Немедленно отбирает ребенка у родителей (одного из них) или у других лиц, на попечении которых он находится, при непосредственной угрозе жизни ребенка или его здоровью.</a:t>
            </a:r>
            <a:br>
              <a:rPr lang="ru-RU" sz="3100" dirty="0">
                <a:latin typeface="Constantia" panose="02030602050306030303" pitchFamily="18" charset="0"/>
              </a:rPr>
            </a:br>
            <a:r>
              <a:rPr lang="ru-RU" sz="3100" dirty="0" smtClean="0">
                <a:latin typeface="Constantia" panose="02030602050306030303" pitchFamily="18" charset="0"/>
              </a:rPr>
              <a:t/>
            </a:r>
            <a:br>
              <a:rPr lang="ru-RU" sz="3100" dirty="0" smtClean="0">
                <a:latin typeface="Constantia" panose="02030602050306030303" pitchFamily="18" charset="0"/>
              </a:rPr>
            </a:br>
            <a:r>
              <a:rPr lang="ru-RU" sz="3100" dirty="0" smtClean="0">
                <a:latin typeface="Constantia" panose="02030602050306030303" pitchFamily="18" charset="0"/>
              </a:rPr>
              <a:t>11</a:t>
            </a:r>
            <a:r>
              <a:rPr lang="ru-RU" sz="3100" dirty="0">
                <a:latin typeface="Constantia" panose="02030602050306030303" pitchFamily="18" charset="0"/>
              </a:rPr>
              <a:t>. Разрешает разногласия родителей относительно имени и фамилии ребенка при отсутствии соглашения между ними, изменения имени ребенка, а также изменения присвоенной ему фамилии на фамилию другого родителя в случаях, предусмотренных законодательством РФ</a:t>
            </a:r>
            <a:r>
              <a:rPr lang="ru-RU" sz="3100" dirty="0" smtClean="0">
                <a:latin typeface="Constantia" panose="02030602050306030303" pitchFamily="18" charset="0"/>
              </a:rPr>
              <a:t>.</a:t>
            </a:r>
            <a:br>
              <a:rPr lang="ru-RU" sz="3100" dirty="0" smtClean="0">
                <a:latin typeface="Constantia" panose="02030602050306030303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0936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35675"/>
          </a:xfrm>
        </p:spPr>
        <p:txBody>
          <a:bodyPr>
            <a:normAutofit fontScale="90000"/>
          </a:bodyPr>
          <a:lstStyle/>
          <a:p>
            <a:pPr algn="ctr" fontAlgn="base"/>
            <a:r>
              <a:rPr lang="ru-RU" sz="3100" dirty="0">
                <a:latin typeface="Constantia" panose="02030602050306030303" pitchFamily="18" charset="0"/>
              </a:rPr>
              <a:t>13. Дает согласие на установление отцовства в случаях, предусмотренных законодательством РФ.</a:t>
            </a:r>
            <a:br>
              <a:rPr lang="ru-RU" sz="3100" dirty="0">
                <a:latin typeface="Constantia" panose="02030602050306030303" pitchFamily="18" charset="0"/>
              </a:rPr>
            </a:br>
            <a:r>
              <a:rPr lang="ru-RU" sz="3100" dirty="0">
                <a:latin typeface="Constantia" panose="02030602050306030303" pitchFamily="18" charset="0"/>
              </a:rPr>
              <a:t>14. Получает согласие ребенка, достигшего возраста десяти лет, в случаях, предусмотренных законодательством РФ.</a:t>
            </a:r>
            <a:br>
              <a:rPr lang="ru-RU" sz="3100" dirty="0">
                <a:latin typeface="Constantia" panose="02030602050306030303" pitchFamily="18" charset="0"/>
              </a:rPr>
            </a:br>
            <a:r>
              <a:rPr lang="ru-RU" sz="3100" dirty="0">
                <a:latin typeface="Constantia" panose="02030602050306030303" pitchFamily="18" charset="0"/>
              </a:rPr>
              <a:t>15. Оказывает гражданам необходимую помощь по вопросам опеки и попечительства, охраны прав и интересов несовершеннолетних.</a:t>
            </a:r>
            <a:br>
              <a:rPr lang="ru-RU" sz="3100" dirty="0">
                <a:latin typeface="Constantia" panose="02030602050306030303" pitchFamily="18" charset="0"/>
              </a:rPr>
            </a:br>
            <a:r>
              <a:rPr lang="ru-RU" sz="3100" dirty="0">
                <a:latin typeface="Constantia" panose="02030602050306030303" pitchFamily="18" charset="0"/>
              </a:rPr>
              <a:t>16. Рассматривает документы, представленные лицами, желающими установить опеку (попечительство) над детьми-сиротами и детьми, оставшимися без попечения родителей, готовит по ним заключение о возможности быть опекуном (попечителем).</a:t>
            </a:r>
            <a:br>
              <a:rPr lang="ru-RU" sz="3100" dirty="0">
                <a:latin typeface="Constantia" panose="02030602050306030303" pitchFamily="18" charset="0"/>
              </a:rPr>
            </a:br>
            <a:r>
              <a:rPr lang="ru-RU" sz="3100" dirty="0">
                <a:latin typeface="Constantia" panose="02030602050306030303" pitchFamily="18" charset="0"/>
              </a:rPr>
              <a:t>17. Осуществляет постановку на учет граждан в качестве кандидатов в опекуны (попечители).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490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26818"/>
          </a:xfrm>
        </p:spPr>
        <p:txBody>
          <a:bodyPr>
            <a:normAutofit fontScale="90000"/>
          </a:bodyPr>
          <a:lstStyle/>
          <a:p>
            <a:pPr algn="ctr" fontAlgn="base"/>
            <a:r>
              <a:rPr lang="ru-RU" sz="3100" dirty="0">
                <a:latin typeface="Constantia" panose="02030602050306030303" pitchFamily="18" charset="0"/>
              </a:rPr>
              <a:t>18. Назначает выплату денежных средств на содержание подопечного в порядке, размерах и на условиях, предусмотренных законодательством РФ и Воронежской области.</a:t>
            </a:r>
            <a:br>
              <a:rPr lang="ru-RU" sz="3100" dirty="0">
                <a:latin typeface="Constantia" panose="02030602050306030303" pitchFamily="18" charset="0"/>
              </a:rPr>
            </a:br>
            <a:r>
              <a:rPr lang="ru-RU" sz="3100" dirty="0">
                <a:latin typeface="Constantia" panose="02030602050306030303" pitchFamily="18" charset="0"/>
              </a:rPr>
              <a:t>19. Выдает разрешение на раздельное проживание попечителя с подопечным, достигшим шестнадцатилетнего возраста в случаях, предусмотренных законодательством РФ.</a:t>
            </a:r>
            <a:br>
              <a:rPr lang="ru-RU" sz="3100" dirty="0">
                <a:latin typeface="Constantia" panose="02030602050306030303" pitchFamily="18" charset="0"/>
              </a:rPr>
            </a:br>
            <a:r>
              <a:rPr lang="ru-RU" sz="3100" dirty="0">
                <a:latin typeface="Constantia" panose="02030602050306030303" pitchFamily="18" charset="0"/>
              </a:rPr>
              <a:t>20. Осуществляет контроль за деятельностью опекуна (попечителя).</a:t>
            </a:r>
            <a:br>
              <a:rPr lang="ru-RU" sz="3100" dirty="0">
                <a:latin typeface="Constantia" panose="02030602050306030303" pitchFamily="18" charset="0"/>
              </a:rPr>
            </a:br>
            <a:r>
              <a:rPr lang="ru-RU" sz="3100" dirty="0">
                <a:latin typeface="Constantia" panose="02030602050306030303" pitchFamily="18" charset="0"/>
              </a:rPr>
              <a:t>21. Освобождает опекуна (попечителя) от исполнения им своих обязанностей.</a:t>
            </a:r>
            <a:br>
              <a:rPr lang="ru-RU" sz="3100" dirty="0">
                <a:latin typeface="Constantia" panose="02030602050306030303" pitchFamily="18" charset="0"/>
              </a:rPr>
            </a:br>
            <a:r>
              <a:rPr lang="ru-RU" sz="3100" dirty="0">
                <a:latin typeface="Constantia" panose="02030602050306030303" pitchFamily="18" charset="0"/>
              </a:rPr>
              <a:t>22. Дает разъяснения по вопросам, связанным с усыновлением (удочерением) детей.</a:t>
            </a:r>
            <a:br>
              <a:rPr lang="ru-RU" sz="3100" dirty="0">
                <a:latin typeface="Constantia" panose="02030602050306030303" pitchFamily="18" charset="0"/>
              </a:rPr>
            </a:br>
            <a:r>
              <a:rPr lang="ru-RU" sz="3100" dirty="0">
                <a:latin typeface="Constantia" panose="02030602050306030303" pitchFamily="18" charset="0"/>
              </a:rPr>
              <a:t>23. Принимает заявления от граждан РФ, желающих усыновить (удочерить) детей.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90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83275"/>
          </a:xfrm>
        </p:spPr>
        <p:txBody>
          <a:bodyPr>
            <a:normAutofit fontScale="90000"/>
          </a:bodyPr>
          <a:lstStyle/>
          <a:p>
            <a:pPr algn="ctr" fontAlgn="base"/>
            <a:r>
              <a:rPr lang="ru-RU" sz="2800" dirty="0">
                <a:latin typeface="Constantia" panose="02030602050306030303" pitchFamily="18" charset="0"/>
              </a:rPr>
              <a:t>24. Составляет акт по результатам обследования условий жизни лиц, желающих усыновить (удочерить) ребенка, для подготовки заключения о возможности быть усыновителем.</a:t>
            </a:r>
            <a:br>
              <a:rPr lang="ru-RU" sz="2800" dirty="0">
                <a:latin typeface="Constantia" panose="02030602050306030303" pitchFamily="18" charset="0"/>
              </a:rPr>
            </a:br>
            <a:r>
              <a:rPr lang="ru-RU" sz="2800" dirty="0" smtClean="0">
                <a:latin typeface="Constantia" panose="02030602050306030303" pitchFamily="18" charset="0"/>
              </a:rPr>
              <a:t/>
            </a:r>
            <a:br>
              <a:rPr lang="ru-RU" sz="2800" dirty="0" smtClean="0">
                <a:latin typeface="Constantia" panose="02030602050306030303" pitchFamily="18" charset="0"/>
              </a:rPr>
            </a:br>
            <a:r>
              <a:rPr lang="ru-RU" sz="2800" dirty="0" smtClean="0">
                <a:latin typeface="Constantia" panose="02030602050306030303" pitchFamily="18" charset="0"/>
              </a:rPr>
              <a:t>25</a:t>
            </a:r>
            <a:r>
              <a:rPr lang="ru-RU" sz="2800" dirty="0">
                <a:latin typeface="Constantia" panose="02030602050306030303" pitchFamily="18" charset="0"/>
              </a:rPr>
              <a:t>. Готовит заключение о возможности быть усыновителем.</a:t>
            </a:r>
            <a:br>
              <a:rPr lang="ru-RU" sz="2800" dirty="0">
                <a:latin typeface="Constantia" panose="02030602050306030303" pitchFamily="18" charset="0"/>
              </a:rPr>
            </a:br>
            <a:r>
              <a:rPr lang="ru-RU" sz="2800" dirty="0" smtClean="0">
                <a:latin typeface="Constantia" panose="02030602050306030303" pitchFamily="18" charset="0"/>
              </a:rPr>
              <a:t/>
            </a:r>
            <a:br>
              <a:rPr lang="ru-RU" sz="2800" dirty="0" smtClean="0">
                <a:latin typeface="Constantia" panose="02030602050306030303" pitchFamily="18" charset="0"/>
              </a:rPr>
            </a:br>
            <a:r>
              <a:rPr lang="ru-RU" sz="2800" dirty="0" smtClean="0">
                <a:latin typeface="Constantia" panose="02030602050306030303" pitchFamily="18" charset="0"/>
              </a:rPr>
              <a:t>6</a:t>
            </a:r>
            <a:r>
              <a:rPr lang="ru-RU" sz="2800" dirty="0">
                <a:latin typeface="Constantia" panose="02030602050306030303" pitchFamily="18" charset="0"/>
              </a:rPr>
              <a:t>. Осуществляет при положительном заключении о возможности быть усыновителем постановку граждан на учет в качестве кандидатов в усыновители.</a:t>
            </a:r>
            <a:br>
              <a:rPr lang="ru-RU" sz="2800" dirty="0">
                <a:latin typeface="Constantia" panose="02030602050306030303" pitchFamily="18" charset="0"/>
              </a:rPr>
            </a:br>
            <a:r>
              <a:rPr lang="ru-RU" sz="2800" dirty="0" smtClean="0">
                <a:latin typeface="Constantia" panose="02030602050306030303" pitchFamily="18" charset="0"/>
              </a:rPr>
              <a:t/>
            </a:r>
            <a:br>
              <a:rPr lang="ru-RU" sz="2800" dirty="0" smtClean="0">
                <a:latin typeface="Constantia" panose="02030602050306030303" pitchFamily="18" charset="0"/>
              </a:rPr>
            </a:br>
            <a:r>
              <a:rPr lang="ru-RU" sz="2800" dirty="0">
                <a:latin typeface="Constantia" panose="02030602050306030303" pitchFamily="18" charset="0"/>
              </a:rPr>
              <a:t>2</a:t>
            </a:r>
            <a:r>
              <a:rPr lang="ru-RU" sz="2800" dirty="0" smtClean="0">
                <a:latin typeface="Constantia" panose="02030602050306030303" pitchFamily="18" charset="0"/>
              </a:rPr>
              <a:t>7</a:t>
            </a:r>
            <a:r>
              <a:rPr lang="ru-RU" sz="2800" dirty="0">
                <a:latin typeface="Constantia" panose="02030602050306030303" pitchFamily="18" charset="0"/>
              </a:rPr>
              <a:t>. Представляет информацию о детях, которые могут быть усыновлены (удочерены) </a:t>
            </a:r>
            <a:br>
              <a:rPr lang="ru-RU" sz="2800" dirty="0">
                <a:latin typeface="Constantia" panose="02030602050306030303" pitchFamily="18" charset="0"/>
              </a:rPr>
            </a:br>
            <a:r>
              <a:rPr lang="ru-RU" sz="2800" dirty="0" smtClean="0">
                <a:latin typeface="Constantia" panose="02030602050306030303" pitchFamily="18" charset="0"/>
              </a:rPr>
              <a:t/>
            </a:r>
            <a:br>
              <a:rPr lang="ru-RU" sz="2800" dirty="0" smtClean="0">
                <a:latin typeface="Constantia" panose="02030602050306030303" pitchFamily="18" charset="0"/>
              </a:rPr>
            </a:br>
            <a:r>
              <a:rPr lang="ru-RU" sz="2800" dirty="0" smtClean="0">
                <a:latin typeface="Constantia" panose="02030602050306030303" pitchFamily="18" charset="0"/>
              </a:rPr>
              <a:t>28</a:t>
            </a:r>
            <a:r>
              <a:rPr lang="ru-RU" sz="2800" dirty="0">
                <a:latin typeface="Constantia" panose="02030602050306030303" pitchFamily="18" charset="0"/>
              </a:rPr>
              <a:t>. Содействует созданию приемных семей, осуществляет подбор граждан, желающих взять ребенка на воспитание в приемную семью.</a:t>
            </a:r>
            <a:br>
              <a:rPr lang="ru-RU" sz="2800" dirty="0">
                <a:latin typeface="Constantia" panose="02030602050306030303" pitchFamily="18" charset="0"/>
              </a:rPr>
            </a:br>
            <a:endParaRPr lang="ru-RU" sz="28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941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3514" y="343353"/>
            <a:ext cx="10515600" cy="6035675"/>
          </a:xfrm>
        </p:spPr>
        <p:txBody>
          <a:bodyPr>
            <a:normAutofit fontScale="90000"/>
          </a:bodyPr>
          <a:lstStyle/>
          <a:p>
            <a:pPr algn="ctr" fontAlgn="base"/>
            <a:r>
              <a:rPr lang="ru-RU" sz="3100" dirty="0">
                <a:latin typeface="Constantia" panose="02030602050306030303" pitchFamily="18" charset="0"/>
              </a:rPr>
              <a:t>29. Принимает заявления от граждан, желающих взять ребенка на воспитание в приемную семью, обследует их условия жизни.</a:t>
            </a:r>
            <a:br>
              <a:rPr lang="ru-RU" sz="3100" dirty="0">
                <a:latin typeface="Constantia" panose="02030602050306030303" pitchFamily="18" charset="0"/>
              </a:rPr>
            </a:br>
            <a:r>
              <a:rPr lang="ru-RU" sz="3100" dirty="0" smtClean="0">
                <a:latin typeface="Constantia" panose="02030602050306030303" pitchFamily="18" charset="0"/>
              </a:rPr>
              <a:t/>
            </a:r>
            <a:br>
              <a:rPr lang="ru-RU" sz="3100" dirty="0" smtClean="0">
                <a:latin typeface="Constantia" panose="02030602050306030303" pitchFamily="18" charset="0"/>
              </a:rPr>
            </a:br>
            <a:r>
              <a:rPr lang="ru-RU" sz="3100" dirty="0" smtClean="0">
                <a:latin typeface="Constantia" panose="02030602050306030303" pitchFamily="18" charset="0"/>
              </a:rPr>
              <a:t>30</a:t>
            </a:r>
            <a:r>
              <a:rPr lang="ru-RU" sz="3100" dirty="0">
                <a:latin typeface="Constantia" panose="02030602050306030303" pitchFamily="18" charset="0"/>
              </a:rPr>
              <a:t>. Готовит заключение об их возможности быть приемными родителями.</a:t>
            </a:r>
            <a:br>
              <a:rPr lang="ru-RU" sz="3100" dirty="0">
                <a:latin typeface="Constantia" panose="02030602050306030303" pitchFamily="18" charset="0"/>
              </a:rPr>
            </a:br>
            <a:r>
              <a:rPr lang="ru-RU" sz="3100" dirty="0" smtClean="0">
                <a:latin typeface="Constantia" panose="02030602050306030303" pitchFamily="18" charset="0"/>
              </a:rPr>
              <a:t/>
            </a:r>
            <a:br>
              <a:rPr lang="ru-RU" sz="3100" dirty="0" smtClean="0">
                <a:latin typeface="Constantia" panose="02030602050306030303" pitchFamily="18" charset="0"/>
              </a:rPr>
            </a:br>
            <a:r>
              <a:rPr lang="ru-RU" sz="3100" dirty="0" smtClean="0">
                <a:latin typeface="Constantia" panose="02030602050306030303" pitchFamily="18" charset="0"/>
              </a:rPr>
              <a:t>31</a:t>
            </a:r>
            <a:r>
              <a:rPr lang="ru-RU" sz="3100" dirty="0">
                <a:latin typeface="Constantia" panose="02030602050306030303" pitchFamily="18" charset="0"/>
              </a:rPr>
              <a:t>. Заключает договор о передаче ребенка на воспитание в приемную семью.</a:t>
            </a:r>
            <a:br>
              <a:rPr lang="ru-RU" sz="3100" dirty="0">
                <a:latin typeface="Constantia" panose="02030602050306030303" pitchFamily="18" charset="0"/>
              </a:rPr>
            </a:br>
            <a:r>
              <a:rPr lang="ru-RU" sz="3100" dirty="0" smtClean="0">
                <a:latin typeface="Constantia" panose="02030602050306030303" pitchFamily="18" charset="0"/>
              </a:rPr>
              <a:t/>
            </a:r>
            <a:br>
              <a:rPr lang="ru-RU" sz="3100" dirty="0" smtClean="0">
                <a:latin typeface="Constantia" panose="02030602050306030303" pitchFamily="18" charset="0"/>
              </a:rPr>
            </a:br>
            <a:r>
              <a:rPr lang="ru-RU" sz="3100" dirty="0">
                <a:latin typeface="Constantia" panose="02030602050306030303" pitchFamily="18" charset="0"/>
              </a:rPr>
              <a:t>3</a:t>
            </a:r>
            <a:r>
              <a:rPr lang="ru-RU" sz="3100" dirty="0" smtClean="0">
                <a:latin typeface="Constantia" panose="02030602050306030303" pitchFamily="18" charset="0"/>
              </a:rPr>
              <a:t>2</a:t>
            </a:r>
            <a:r>
              <a:rPr lang="ru-RU" sz="3100" dirty="0">
                <a:latin typeface="Constantia" panose="02030602050306030303" pitchFamily="18" charset="0"/>
              </a:rPr>
              <a:t>. Принимает от приемных родителей сведения о расходовании денежных средств, выплачиваемых на содержание приемного ребенка.</a:t>
            </a:r>
            <a:br>
              <a:rPr lang="ru-RU" sz="3100" dirty="0">
                <a:latin typeface="Constantia" panose="02030602050306030303" pitchFamily="18" charset="0"/>
              </a:rPr>
            </a:br>
            <a:r>
              <a:rPr lang="ru-RU" sz="3100" dirty="0" smtClean="0">
                <a:latin typeface="Constantia" panose="02030602050306030303" pitchFamily="18" charset="0"/>
              </a:rPr>
              <a:t/>
            </a:r>
            <a:br>
              <a:rPr lang="ru-RU" sz="3100" dirty="0" smtClean="0">
                <a:latin typeface="Constantia" panose="02030602050306030303" pitchFamily="18" charset="0"/>
              </a:rPr>
            </a:br>
            <a:r>
              <a:rPr lang="ru-RU" sz="3100" dirty="0" smtClean="0">
                <a:latin typeface="Constantia" panose="02030602050306030303" pitchFamily="18" charset="0"/>
              </a:rPr>
              <a:t>33</a:t>
            </a:r>
            <a:r>
              <a:rPr lang="ru-RU" sz="3100" dirty="0">
                <a:latin typeface="Constantia" panose="02030602050306030303" pitchFamily="18" charset="0"/>
              </a:rPr>
              <a:t>. Расторгает в случаях, установленных законодательством РФ, договор о передаче ребенка на воспитание в приемную семью.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143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86000" y="568036"/>
            <a:ext cx="95457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семей, находящихся на учете :</a:t>
            </a: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0765271"/>
              </p:ext>
            </p:extLst>
          </p:nvPr>
        </p:nvGraphicFramePr>
        <p:xfrm>
          <a:off x="2031999" y="1403157"/>
          <a:ext cx="8127999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/>
                <a:gridCol w="2709333"/>
                <a:gridCol w="2709333"/>
              </a:tblGrid>
              <a:tr h="0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r>
                        <a:rPr lang="ru-RU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78872" y="2549237"/>
            <a:ext cx="10543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семей, лишенных родительских прав: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5646477"/>
              </p:ext>
            </p:extLst>
          </p:nvPr>
        </p:nvGraphicFramePr>
        <p:xfrm>
          <a:off x="2022763" y="3449011"/>
          <a:ext cx="8160327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3228"/>
                <a:gridCol w="2623228"/>
                <a:gridCol w="2913871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Лишение родительских прав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В отношении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родителей</a:t>
                      </a:r>
                      <a:endParaRPr lang="ru-RU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детей</a:t>
                      </a:r>
                      <a:endParaRPr lang="ru-RU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240832"/>
              </p:ext>
            </p:extLst>
          </p:nvPr>
        </p:nvGraphicFramePr>
        <p:xfrm>
          <a:off x="1066800" y="719664"/>
          <a:ext cx="10493828" cy="56515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3457"/>
                <a:gridCol w="2623457"/>
                <a:gridCol w="2623457"/>
                <a:gridCol w="2623457"/>
              </a:tblGrid>
              <a:tr h="3151624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Constantia" panose="02030602050306030303" pitchFamily="18" charset="0"/>
                        </a:rPr>
                        <a:t>Год</a:t>
                      </a:r>
                      <a:endParaRPr lang="ru-RU" sz="2400" dirty="0">
                        <a:latin typeface="Constantia" panose="0203060205030603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Constantia" panose="02030602050306030303" pitchFamily="18" charset="0"/>
                        </a:rPr>
                        <a:t>Размер выплат  денежных средств на содержание подопечного ребенка</a:t>
                      </a:r>
                      <a:endParaRPr lang="ru-RU" sz="2400" dirty="0">
                        <a:latin typeface="Constantia" panose="0203060205030603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Constantia" panose="02030602050306030303" pitchFamily="18" charset="0"/>
                        </a:rPr>
                        <a:t>Размер денежных выплат</a:t>
                      </a:r>
                      <a:r>
                        <a:rPr lang="ru-RU" sz="2400" baseline="0" dirty="0" smtClean="0">
                          <a:latin typeface="Constantia" panose="02030602050306030303" pitchFamily="18" charset="0"/>
                        </a:rPr>
                        <a:t> на содержание подопечного ребенка по договору о приемной семье</a:t>
                      </a:r>
                      <a:endParaRPr lang="ru-RU" sz="2400" dirty="0">
                        <a:latin typeface="Constantia" panose="0203060205030603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Constantia" panose="02030602050306030303" pitchFamily="18" charset="0"/>
                        </a:rPr>
                        <a:t>Размер денежного вознаграждения приемному родителю</a:t>
                      </a:r>
                      <a:endParaRPr lang="ru-RU" sz="2400" dirty="0">
                        <a:latin typeface="Constantia" panose="02030602050306030303" pitchFamily="18" charset="0"/>
                      </a:endParaRPr>
                    </a:p>
                  </a:txBody>
                  <a:tcPr/>
                </a:tc>
              </a:tr>
              <a:tr h="756085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2017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8 246 руб.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8 246 руб.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6 706 руб.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756085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8 510 руб.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8 510 руб.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6 921 руб.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756085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9 309 руб.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9 309 руб.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7 571 руб.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9822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7248018"/>
              </p:ext>
            </p:extLst>
          </p:nvPr>
        </p:nvGraphicFramePr>
        <p:xfrm>
          <a:off x="1284516" y="306009"/>
          <a:ext cx="9644742" cy="609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0122"/>
                <a:gridCol w="2461540"/>
                <a:gridCol w="2461540"/>
                <a:gridCol w="2461540"/>
              </a:tblGrid>
              <a:tr h="1871594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Форма устройства  несовершеннолетних</a:t>
                      </a:r>
                      <a:r>
                        <a:rPr lang="ru-RU" sz="2800" baseline="0" dirty="0" smtClean="0"/>
                        <a:t> подопечных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2017 год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2018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2019</a:t>
                      </a:r>
                      <a:endParaRPr lang="ru-RU" sz="2800" dirty="0"/>
                    </a:p>
                  </a:txBody>
                  <a:tcPr/>
                </a:tc>
              </a:tr>
              <a:tr h="451333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Опека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23 чел.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21 чел.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23 чел.</a:t>
                      </a:r>
                      <a:endParaRPr lang="ru-RU" sz="2800" dirty="0"/>
                    </a:p>
                  </a:txBody>
                  <a:tcPr/>
                </a:tc>
              </a:tr>
              <a:tr h="794787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Приемная семья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 чел.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24 чел.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26 чел.</a:t>
                      </a:r>
                      <a:endParaRPr lang="ru-RU" sz="2800" dirty="0"/>
                    </a:p>
                  </a:txBody>
                  <a:tcPr/>
                </a:tc>
              </a:tr>
              <a:tr h="451333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Усыновление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 чел.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 чел.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 чел. </a:t>
                      </a:r>
                      <a:endParaRPr lang="ru-RU" sz="2800" dirty="0"/>
                    </a:p>
                  </a:txBody>
                  <a:tcPr/>
                </a:tc>
              </a:tr>
              <a:tr h="794787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Предварительная опека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0 чел.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1 чел.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0 чел.</a:t>
                      </a:r>
                      <a:endParaRPr lang="ru-RU" sz="2800" dirty="0"/>
                    </a:p>
                  </a:txBody>
                  <a:tcPr/>
                </a:tc>
              </a:tr>
              <a:tr h="794787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Добровольная опека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10 чел.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11 чел.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12 чел.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27379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105019"/>
              </p:ext>
            </p:extLst>
          </p:nvPr>
        </p:nvGraphicFramePr>
        <p:xfrm>
          <a:off x="2031998" y="719665"/>
          <a:ext cx="8940804" cy="50279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5201"/>
                <a:gridCol w="2235201"/>
                <a:gridCol w="2235201"/>
                <a:gridCol w="2235201"/>
              </a:tblGrid>
              <a:tr h="3183552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Количество выявленных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2017 год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2018 год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2019 год</a:t>
                      </a:r>
                      <a:endParaRPr lang="ru-RU" sz="2800" dirty="0"/>
                    </a:p>
                  </a:txBody>
                  <a:tcPr/>
                </a:tc>
              </a:tr>
              <a:tr h="1844440">
                <a:tc>
                  <a:txBody>
                    <a:bodyPr/>
                    <a:lstStyle/>
                    <a:p>
                      <a:pPr algn="ctr"/>
                      <a:endParaRPr lang="ru-RU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4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3463247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10587</TotalTime>
  <Words>510</Words>
  <Application>Microsoft Office PowerPoint</Application>
  <PresentationFormat>Широкоэкранный</PresentationFormat>
  <Paragraphs>109</Paragraphs>
  <Slides>15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Constantia</vt:lpstr>
      <vt:lpstr>Georgia</vt:lpstr>
      <vt:lpstr>Times New Roman</vt:lpstr>
      <vt:lpstr>Wingdings</vt:lpstr>
      <vt:lpstr>1_Тема Office</vt:lpstr>
      <vt:lpstr>Презентация PowerPoint</vt:lpstr>
      <vt:lpstr>Презентация PowerPoint</vt:lpstr>
      <vt:lpstr>Основные задачи и функции отдела опеки и попечительства </vt:lpstr>
      <vt:lpstr> Основные функции отдела    1. Организует выявление детей-сирот и детей, оставшихся без попечения родителей, проводит обследование условий их жизни, устанавливает факт отсутствия родительского попечения и ведет учет таких детей.  2. Обеспечивает устройство ребенка  в замещающую семью, в случае невозможности устройства  направляет сведения о таком ребенке для учета в региональном банке данных о детях, оставшихся без попечения родителей. </vt:lpstr>
      <vt:lpstr>4. Передает детей-сирот и детей, оставшихся без попечения родителей, на воспитание в приемную семью.  5. Осуществляет контроль за условиями содержания, воспитания и образования детей-сирот и детей, оставшихся без попечения родителей, независимо от форм их устройства.  6. Принимает меры по защите жилищных прав, сохранности имущества детей-сирот и детей, оставшихся без попечения родителей   7. Обращается в суд с исками: - о лишении родительских прав; - об ограничении родительских прав; - о взыскании алиментов на несовершеннолетних детей к их родителям; - об устранении препятствий к общению с близкими родственниками; </vt:lpstr>
      <vt:lpstr>8. Принимает участие в рассмотрении судом дел: - о лишении родительских прав;  - об ограничении родительских прав;  - о восстановлении в родительских правах;  - о порядке осуществления родительских прав родителем, проживающим отдельно от ребенка;  - об установлении усыновления (удочерения) детей;  - об отмене усыновления (удочерения) детей; - по защите других прав и интересов несовершеннолетних, предусмотренных законодательством Российской Федерации. </vt:lpstr>
      <vt:lpstr>9. Предоставляет суду акт обследования условий жизни ребенка и лица, претендующего на его воспитание, основанное на нем заключение по существу вопроса.  10. Немедленно отбирает ребенка у родителей (одного из них) или у других лиц, на попечении которых он находится, при непосредственной угрозе жизни ребенка или его здоровью.  11. Разрешает разногласия родителей относительно имени и фамилии ребенка при отсутствии соглашения между ними, изменения имени ребенка, а также изменения присвоенной ему фамилии на фамилию другого родителя в случаях, предусмотренных законодательством РФ. </vt:lpstr>
      <vt:lpstr>13. Дает согласие на установление отцовства в случаях, предусмотренных законодательством РФ. 14. Получает согласие ребенка, достигшего возраста десяти лет, в случаях, предусмотренных законодательством РФ. 15. Оказывает гражданам необходимую помощь по вопросам опеки и попечительства, охраны прав и интересов несовершеннолетних. 16. Рассматривает документы, представленные лицами, желающими установить опеку (попечительство) над детьми-сиротами и детьми, оставшимися без попечения родителей, готовит по ним заключение о возможности быть опекуном (попечителем). 17. Осуществляет постановку на учет граждан в качестве кандидатов в опекуны (попечители). </vt:lpstr>
      <vt:lpstr>18. Назначает выплату денежных средств на содержание подопечного в порядке, размерах и на условиях, предусмотренных законодательством РФ и Воронежской области. 19. Выдает разрешение на раздельное проживание попечителя с подопечным, достигшим шестнадцатилетнего возраста в случаях, предусмотренных законодательством РФ. 20. Осуществляет контроль за деятельностью опекуна (попечителя). 21. Освобождает опекуна (попечителя) от исполнения им своих обязанностей. 22. Дает разъяснения по вопросам, связанным с усыновлением (удочерением) детей. 23. Принимает заявления от граждан РФ, желающих усыновить (удочерить) детей. </vt:lpstr>
      <vt:lpstr>24. Составляет акт по результатам обследования условий жизни лиц, желающих усыновить (удочерить) ребенка, для подготовки заключения о возможности быть усыновителем.  25. Готовит заключение о возможности быть усыновителем.  6. Осуществляет при положительном заключении о возможности быть усыновителем постановку граждан на учет в качестве кандидатов в усыновители.  27. Представляет информацию о детях, которые могут быть усыновлены (удочерены)   28. Содействует созданию приемных семей, осуществляет подбор граждан, желающих взять ребенка на воспитание в приемную семью. </vt:lpstr>
      <vt:lpstr>29. Принимает заявления от граждан, желающих взять ребенка на воспитание в приемную семью, обследует их условия жизни.  30. Готовит заключение об их возможности быть приемными родителями.  31. Заключает договор о передаче ребенка на воспитание в приемную семью.  32. Принимает от приемных родителей сведения о расходовании денежных средств, выплачиваемых на содержание приемного ребенка.  33. Расторгает в случаях, установленных законодательством РФ, договор о передаче ребенка на воспитание в приемную семью.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Самарина Алена Алексеевна</dc:creator>
  <cp:lastModifiedBy>Пользователь</cp:lastModifiedBy>
  <cp:revision>314</cp:revision>
  <dcterms:created xsi:type="dcterms:W3CDTF">2016-12-22T12:17:49Z</dcterms:created>
  <dcterms:modified xsi:type="dcterms:W3CDTF">2019-07-16T10:11:49Z</dcterms:modified>
</cp:coreProperties>
</file>