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2" r:id="rId6"/>
    <p:sldId id="260" r:id="rId7"/>
    <p:sldId id="266" r:id="rId8"/>
    <p:sldId id="267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4BD6E7-D7B0-4421-B9DD-42CA9D2AFEE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11C2335E-0FD8-48F0-8040-606C9FA5EDE7}">
      <dgm:prSet phldrT="[Текст]" custT="1"/>
      <dgm:spPr>
        <a:solidFill>
          <a:srgbClr val="92D050"/>
        </a:solidFill>
      </dgm:spPr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</a:rPr>
            <a:t>1.Проблема благоустройства и озеленения школьной территории является актуальной не только для обучающихся, но и для общественности в целом.</a:t>
          </a:r>
          <a:endParaRPr lang="ru-RU" sz="1600" b="1" dirty="0">
            <a:solidFill>
              <a:schemeClr val="tx1"/>
            </a:solidFill>
          </a:endParaRPr>
        </a:p>
      </dgm:t>
    </dgm:pt>
    <dgm:pt modelId="{A42632BE-1D56-459B-ABB5-4A484A8AC355}" type="parTrans" cxnId="{43A8D186-DE0D-4AC9-8C7C-B57B90AE4BDF}">
      <dgm:prSet/>
      <dgm:spPr/>
      <dgm:t>
        <a:bodyPr/>
        <a:lstStyle/>
        <a:p>
          <a:endParaRPr lang="ru-RU"/>
        </a:p>
      </dgm:t>
    </dgm:pt>
    <dgm:pt modelId="{0A76AC60-37C6-4A95-8FAB-00B69AD6557C}" type="sibTrans" cxnId="{43A8D186-DE0D-4AC9-8C7C-B57B90AE4BDF}">
      <dgm:prSet/>
      <dgm:spPr/>
      <dgm:t>
        <a:bodyPr/>
        <a:lstStyle/>
        <a:p>
          <a:endParaRPr lang="ru-RU"/>
        </a:p>
      </dgm:t>
    </dgm:pt>
    <dgm:pt modelId="{308CF648-85CF-4752-9249-2000FE53E66E}">
      <dgm:prSet phldrT="[Текст]" custT="1"/>
      <dgm:spPr>
        <a:solidFill>
          <a:srgbClr val="92D050"/>
        </a:solidFill>
      </dgm:spPr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</a:rPr>
            <a:t>2.Благоустройство и озеленение пришкольного участка играет важную </a:t>
          </a:r>
          <a:r>
            <a:rPr lang="ru-RU" sz="1600" b="1" dirty="0" err="1" smtClean="0">
              <a:solidFill>
                <a:schemeClr val="tx1"/>
              </a:solidFill>
            </a:rPr>
            <a:t>санитарно</a:t>
          </a:r>
          <a:r>
            <a:rPr lang="ru-RU" sz="1600" b="1" dirty="0" smtClean="0">
              <a:solidFill>
                <a:schemeClr val="tx1"/>
              </a:solidFill>
            </a:rPr>
            <a:t> – гигиеническую и учебно-воспитательную роль.</a:t>
          </a:r>
          <a:endParaRPr lang="ru-RU" sz="1600" b="1" dirty="0">
            <a:solidFill>
              <a:schemeClr val="tx1"/>
            </a:solidFill>
          </a:endParaRPr>
        </a:p>
      </dgm:t>
    </dgm:pt>
    <dgm:pt modelId="{4A251BF7-1A4E-4E60-819A-5AFCE45A49BB}" type="parTrans" cxnId="{AF5BBC10-FC41-4517-9615-1CBFA857C0AE}">
      <dgm:prSet/>
      <dgm:spPr/>
      <dgm:t>
        <a:bodyPr/>
        <a:lstStyle/>
        <a:p>
          <a:endParaRPr lang="ru-RU"/>
        </a:p>
      </dgm:t>
    </dgm:pt>
    <dgm:pt modelId="{B9EAB74E-5B42-4061-AC2F-D18625FE47C8}" type="sibTrans" cxnId="{AF5BBC10-FC41-4517-9615-1CBFA857C0AE}">
      <dgm:prSet/>
      <dgm:spPr/>
      <dgm:t>
        <a:bodyPr/>
        <a:lstStyle/>
        <a:p>
          <a:endParaRPr lang="ru-RU"/>
        </a:p>
      </dgm:t>
    </dgm:pt>
    <dgm:pt modelId="{9139A998-7DFA-44CC-9B38-CC02C0BBD4E0}">
      <dgm:prSet phldrT="[Текст]" custT="1"/>
      <dgm:spPr>
        <a:solidFill>
          <a:srgbClr val="92D050"/>
        </a:solidFill>
      </dgm:spPr>
      <dgm:t>
        <a:bodyPr/>
        <a:lstStyle/>
        <a:p>
          <a:pPr algn="l"/>
          <a:r>
            <a:rPr lang="ru-RU" sz="1400" b="1" dirty="0" smtClean="0">
              <a:solidFill>
                <a:schemeClr val="tx1"/>
              </a:solidFill>
            </a:rPr>
            <a:t>3.Помимо эстетической функции, очень важна функция практическая. Современная школа ориентирована на то, чтобы ребёнок получал не только теоретические знания, но и непосредственно практические навыки. Поэтому то, чему ученик научится при проектировании  и воплощении в жизнь, пригодится ему в жизни</a:t>
          </a:r>
          <a:endParaRPr lang="ru-RU" sz="1400" b="1" dirty="0">
            <a:solidFill>
              <a:schemeClr val="tx1"/>
            </a:solidFill>
          </a:endParaRPr>
        </a:p>
      </dgm:t>
    </dgm:pt>
    <dgm:pt modelId="{E3C60B72-1EFD-44B2-8E77-71D1BE1DB0DB}" type="parTrans" cxnId="{D836F1B1-A99C-4BAB-A470-D873C9890012}">
      <dgm:prSet/>
      <dgm:spPr/>
      <dgm:t>
        <a:bodyPr/>
        <a:lstStyle/>
        <a:p>
          <a:endParaRPr lang="ru-RU"/>
        </a:p>
      </dgm:t>
    </dgm:pt>
    <dgm:pt modelId="{8F11D245-12B0-49D9-A8DD-8F9BC4F2206F}" type="sibTrans" cxnId="{D836F1B1-A99C-4BAB-A470-D873C9890012}">
      <dgm:prSet/>
      <dgm:spPr/>
      <dgm:t>
        <a:bodyPr/>
        <a:lstStyle/>
        <a:p>
          <a:endParaRPr lang="ru-RU"/>
        </a:p>
      </dgm:t>
    </dgm:pt>
    <dgm:pt modelId="{F55FF747-32AB-49B2-A70D-01998AE8AF10}">
      <dgm:prSet custT="1"/>
      <dgm:spPr>
        <a:solidFill>
          <a:srgbClr val="92D050"/>
        </a:solidFill>
      </dgm:spPr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</a:rPr>
            <a:t>5. Благоустроенная территория любой школы вызывает восхищение гостей, а ученики и учителя будут чувствовать себя комфортно и гармонично. </a:t>
          </a:r>
          <a:endParaRPr lang="ru-RU" sz="1600" b="1" dirty="0">
            <a:solidFill>
              <a:schemeClr val="tx1"/>
            </a:solidFill>
          </a:endParaRPr>
        </a:p>
      </dgm:t>
    </dgm:pt>
    <dgm:pt modelId="{B010A249-C89C-4541-835B-75FC42AD0C67}" type="parTrans" cxnId="{D7C46C0B-BF8F-4AF7-A79C-23C16840C518}">
      <dgm:prSet/>
      <dgm:spPr/>
      <dgm:t>
        <a:bodyPr/>
        <a:lstStyle/>
        <a:p>
          <a:endParaRPr lang="ru-RU"/>
        </a:p>
      </dgm:t>
    </dgm:pt>
    <dgm:pt modelId="{698EAF20-15A0-442D-A2AB-24A9764FBC2F}" type="sibTrans" cxnId="{D7C46C0B-BF8F-4AF7-A79C-23C16840C518}">
      <dgm:prSet/>
      <dgm:spPr/>
      <dgm:t>
        <a:bodyPr/>
        <a:lstStyle/>
        <a:p>
          <a:endParaRPr lang="ru-RU"/>
        </a:p>
      </dgm:t>
    </dgm:pt>
    <dgm:pt modelId="{1DAEFB05-B404-4B05-881A-3D7542D6F83C}">
      <dgm:prSet custT="1"/>
      <dgm:spPr>
        <a:solidFill>
          <a:srgbClr val="92D050"/>
        </a:solidFill>
      </dgm:spPr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</a:rPr>
            <a:t>4. Привлечение обучающихся к активным экологическим исследованиям, делам помогает воспитывать в них экологическую культуру, бережное отношение к природе.</a:t>
          </a:r>
          <a:endParaRPr lang="ru-RU" sz="1600" b="1" dirty="0">
            <a:solidFill>
              <a:schemeClr val="tx1"/>
            </a:solidFill>
          </a:endParaRPr>
        </a:p>
      </dgm:t>
    </dgm:pt>
    <dgm:pt modelId="{145626C3-3BC0-46C5-BFD0-74C27957800A}" type="parTrans" cxnId="{F9831E5F-EA7D-454F-B98A-61AD030B84B7}">
      <dgm:prSet/>
      <dgm:spPr/>
      <dgm:t>
        <a:bodyPr/>
        <a:lstStyle/>
        <a:p>
          <a:endParaRPr lang="ru-RU"/>
        </a:p>
      </dgm:t>
    </dgm:pt>
    <dgm:pt modelId="{4D1187C1-4C34-4362-89F7-02A905F4F117}" type="sibTrans" cxnId="{F9831E5F-EA7D-454F-B98A-61AD030B84B7}">
      <dgm:prSet/>
      <dgm:spPr/>
      <dgm:t>
        <a:bodyPr/>
        <a:lstStyle/>
        <a:p>
          <a:endParaRPr lang="ru-RU"/>
        </a:p>
      </dgm:t>
    </dgm:pt>
    <dgm:pt modelId="{9089EA78-2E47-43B6-A95C-D750D8F3CF56}" type="pres">
      <dgm:prSet presAssocID="{C04BD6E7-D7B0-4421-B9DD-42CA9D2AFEE2}" presName="linearFlow" presStyleCnt="0">
        <dgm:presLayoutVars>
          <dgm:dir/>
          <dgm:resizeHandles val="exact"/>
        </dgm:presLayoutVars>
      </dgm:prSet>
      <dgm:spPr/>
    </dgm:pt>
    <dgm:pt modelId="{E6A8B072-5880-4A39-B978-AC51C1DA6BB2}" type="pres">
      <dgm:prSet presAssocID="{11C2335E-0FD8-48F0-8040-606C9FA5EDE7}" presName="composite" presStyleCnt="0"/>
      <dgm:spPr/>
    </dgm:pt>
    <dgm:pt modelId="{555D1009-3389-43F1-92D3-F16F781FC163}" type="pres">
      <dgm:prSet presAssocID="{11C2335E-0FD8-48F0-8040-606C9FA5EDE7}" presName="imgShp" presStyleLbl="fgImgPlace1" presStyleIdx="0" presStyleCnt="5" custScaleX="148060" custScaleY="134374" custLinFactNeighborX="-44756" custLinFactNeighborY="-5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3DECB7B-DDD0-4D7E-85DA-261F31658A49}" type="pres">
      <dgm:prSet presAssocID="{11C2335E-0FD8-48F0-8040-606C9FA5EDE7}" presName="txShp" presStyleLbl="node1" presStyleIdx="0" presStyleCnt="5" custLinFactNeighborX="731" custLinFactNeighborY="-1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DC45D1-4034-4012-A711-A95E4F0FE8C6}" type="pres">
      <dgm:prSet presAssocID="{0A76AC60-37C6-4A95-8FAB-00B69AD6557C}" presName="spacing" presStyleCnt="0"/>
      <dgm:spPr/>
    </dgm:pt>
    <dgm:pt modelId="{0FCEEA59-ADFC-4987-8C24-3659F70CAFFB}" type="pres">
      <dgm:prSet presAssocID="{308CF648-85CF-4752-9249-2000FE53E66E}" presName="composite" presStyleCnt="0"/>
      <dgm:spPr/>
    </dgm:pt>
    <dgm:pt modelId="{D0BBCE14-1A3D-4BC1-8B4E-1BE05D459B51}" type="pres">
      <dgm:prSet presAssocID="{308CF648-85CF-4752-9249-2000FE53E66E}" presName="imgShp" presStyleLbl="fgImgPlace1" presStyleIdx="1" presStyleCnt="5" custScaleX="146012" custScaleY="131486" custLinFactNeighborX="-60411" custLinFactNeighborY="-1167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592441D-5E76-428E-B6BC-2BE32202980E}" type="pres">
      <dgm:prSet presAssocID="{308CF648-85CF-4752-9249-2000FE53E66E}" presName="txShp" presStyleLbl="node1" presStyleIdx="1" presStyleCnt="5" custScaleX="105311" custLinFactNeighborX="-2689" custLinFactNeighborY="-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6D350-17C2-4497-8A37-02FEA5F46C77}" type="pres">
      <dgm:prSet presAssocID="{B9EAB74E-5B42-4061-AC2F-D18625FE47C8}" presName="spacing" presStyleCnt="0"/>
      <dgm:spPr/>
    </dgm:pt>
    <dgm:pt modelId="{0A6DA40F-3A2B-48AC-B85B-F682DC0F2025}" type="pres">
      <dgm:prSet presAssocID="{9139A998-7DFA-44CC-9B38-CC02C0BBD4E0}" presName="composite" presStyleCnt="0"/>
      <dgm:spPr/>
    </dgm:pt>
    <dgm:pt modelId="{A0528431-92DC-4DEA-A8EB-62A709447A42}" type="pres">
      <dgm:prSet presAssocID="{9139A998-7DFA-44CC-9B38-CC02C0BBD4E0}" presName="imgShp" presStyleLbl="fgImgPlace1" presStyleIdx="2" presStyleCnt="5" custScaleX="142009" custScaleY="129679" custLinFactNeighborX="-43726" custLinFactNeighborY="-213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4764237B-E807-436D-BC8C-6FC8124A2241}" type="pres">
      <dgm:prSet presAssocID="{9139A998-7DFA-44CC-9B38-CC02C0BBD4E0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9C187-9F97-4A2C-9462-A2B821CBCA40}" type="pres">
      <dgm:prSet presAssocID="{8F11D245-12B0-49D9-A8DD-8F9BC4F2206F}" presName="spacing" presStyleCnt="0"/>
      <dgm:spPr/>
    </dgm:pt>
    <dgm:pt modelId="{C4063A1D-D598-42B0-A414-659E8F1F10F1}" type="pres">
      <dgm:prSet presAssocID="{1DAEFB05-B404-4B05-881A-3D7542D6F83C}" presName="composite" presStyleCnt="0"/>
      <dgm:spPr/>
    </dgm:pt>
    <dgm:pt modelId="{F7B1D6F4-ABB5-4FBC-821C-2C5714745362}" type="pres">
      <dgm:prSet presAssocID="{1DAEFB05-B404-4B05-881A-3D7542D6F83C}" presName="imgShp" presStyleLbl="fgImgPlace1" presStyleIdx="3" presStyleCnt="5" custScaleX="148592" custScaleY="125080" custLinFactNeighborX="-66193" custLinFactNeighborY="-15271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B07C203C-E9ED-48DD-AEDF-22269EA893A6}" type="pres">
      <dgm:prSet presAssocID="{1DAEFB05-B404-4B05-881A-3D7542D6F83C}" presName="txShp" presStyleLbl="node1" presStyleIdx="3" presStyleCnt="5" custScaleX="1009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863E82-AA2A-4476-AD84-E8ACF9E7546E}" type="pres">
      <dgm:prSet presAssocID="{4D1187C1-4C34-4362-89F7-02A905F4F117}" presName="spacing" presStyleCnt="0"/>
      <dgm:spPr/>
    </dgm:pt>
    <dgm:pt modelId="{633B3E05-0DCE-493A-8E77-C89C29B8FD0C}" type="pres">
      <dgm:prSet presAssocID="{F55FF747-32AB-49B2-A70D-01998AE8AF10}" presName="composite" presStyleCnt="0"/>
      <dgm:spPr/>
    </dgm:pt>
    <dgm:pt modelId="{FE18AB97-E553-486E-B8CB-85B64F6F196A}" type="pres">
      <dgm:prSet presAssocID="{F55FF747-32AB-49B2-A70D-01998AE8AF10}" presName="imgShp" presStyleLbl="fgImgPlace1" presStyleIdx="4" presStyleCnt="5" custScaleX="159512" custScaleY="157231" custLinFactNeighborX="-40286" custLinFactNeighborY="-4188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D0654A9F-9FAA-4ACA-A362-D5FF5AD1D08A}" type="pres">
      <dgm:prSet presAssocID="{F55FF747-32AB-49B2-A70D-01998AE8AF10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0700E4-4504-4F0B-80C6-CE830EAD4DBD}" type="presOf" srcId="{9139A998-7DFA-44CC-9B38-CC02C0BBD4E0}" destId="{4764237B-E807-436D-BC8C-6FC8124A2241}" srcOrd="0" destOrd="0" presId="urn:microsoft.com/office/officeart/2005/8/layout/vList3"/>
    <dgm:cxn modelId="{9254230B-BA18-4542-A6E2-65B8EBA44A97}" type="presOf" srcId="{11C2335E-0FD8-48F0-8040-606C9FA5EDE7}" destId="{03DECB7B-DDD0-4D7E-85DA-261F31658A49}" srcOrd="0" destOrd="0" presId="urn:microsoft.com/office/officeart/2005/8/layout/vList3"/>
    <dgm:cxn modelId="{7760D05E-B1CD-4B43-9046-23A93C8672A6}" type="presOf" srcId="{F55FF747-32AB-49B2-A70D-01998AE8AF10}" destId="{D0654A9F-9FAA-4ACA-A362-D5FF5AD1D08A}" srcOrd="0" destOrd="0" presId="urn:microsoft.com/office/officeart/2005/8/layout/vList3"/>
    <dgm:cxn modelId="{53F92109-0F11-4E34-B842-0FB9BC45D44B}" type="presOf" srcId="{1DAEFB05-B404-4B05-881A-3D7542D6F83C}" destId="{B07C203C-E9ED-48DD-AEDF-22269EA893A6}" srcOrd="0" destOrd="0" presId="urn:microsoft.com/office/officeart/2005/8/layout/vList3"/>
    <dgm:cxn modelId="{D7C46C0B-BF8F-4AF7-A79C-23C16840C518}" srcId="{C04BD6E7-D7B0-4421-B9DD-42CA9D2AFEE2}" destId="{F55FF747-32AB-49B2-A70D-01998AE8AF10}" srcOrd="4" destOrd="0" parTransId="{B010A249-C89C-4541-835B-75FC42AD0C67}" sibTransId="{698EAF20-15A0-442D-A2AB-24A9764FBC2F}"/>
    <dgm:cxn modelId="{54B1630B-AA5E-4A86-B014-48EC94269768}" type="presOf" srcId="{C04BD6E7-D7B0-4421-B9DD-42CA9D2AFEE2}" destId="{9089EA78-2E47-43B6-A95C-D750D8F3CF56}" srcOrd="0" destOrd="0" presId="urn:microsoft.com/office/officeart/2005/8/layout/vList3"/>
    <dgm:cxn modelId="{AF5BBC10-FC41-4517-9615-1CBFA857C0AE}" srcId="{C04BD6E7-D7B0-4421-B9DD-42CA9D2AFEE2}" destId="{308CF648-85CF-4752-9249-2000FE53E66E}" srcOrd="1" destOrd="0" parTransId="{4A251BF7-1A4E-4E60-819A-5AFCE45A49BB}" sibTransId="{B9EAB74E-5B42-4061-AC2F-D18625FE47C8}"/>
    <dgm:cxn modelId="{43A8D186-DE0D-4AC9-8C7C-B57B90AE4BDF}" srcId="{C04BD6E7-D7B0-4421-B9DD-42CA9D2AFEE2}" destId="{11C2335E-0FD8-48F0-8040-606C9FA5EDE7}" srcOrd="0" destOrd="0" parTransId="{A42632BE-1D56-459B-ABB5-4A484A8AC355}" sibTransId="{0A76AC60-37C6-4A95-8FAB-00B69AD6557C}"/>
    <dgm:cxn modelId="{F9831E5F-EA7D-454F-B98A-61AD030B84B7}" srcId="{C04BD6E7-D7B0-4421-B9DD-42CA9D2AFEE2}" destId="{1DAEFB05-B404-4B05-881A-3D7542D6F83C}" srcOrd="3" destOrd="0" parTransId="{145626C3-3BC0-46C5-BFD0-74C27957800A}" sibTransId="{4D1187C1-4C34-4362-89F7-02A905F4F117}"/>
    <dgm:cxn modelId="{D836F1B1-A99C-4BAB-A470-D873C9890012}" srcId="{C04BD6E7-D7B0-4421-B9DD-42CA9D2AFEE2}" destId="{9139A998-7DFA-44CC-9B38-CC02C0BBD4E0}" srcOrd="2" destOrd="0" parTransId="{E3C60B72-1EFD-44B2-8E77-71D1BE1DB0DB}" sibTransId="{8F11D245-12B0-49D9-A8DD-8F9BC4F2206F}"/>
    <dgm:cxn modelId="{FA0CB4F3-4687-41F7-B33F-8DFFACA9D8D9}" type="presOf" srcId="{308CF648-85CF-4752-9249-2000FE53E66E}" destId="{5592441D-5E76-428E-B6BC-2BE32202980E}" srcOrd="0" destOrd="0" presId="urn:microsoft.com/office/officeart/2005/8/layout/vList3"/>
    <dgm:cxn modelId="{A94152EB-6F14-4159-823B-58E5A1DD0EDC}" type="presParOf" srcId="{9089EA78-2E47-43B6-A95C-D750D8F3CF56}" destId="{E6A8B072-5880-4A39-B978-AC51C1DA6BB2}" srcOrd="0" destOrd="0" presId="urn:microsoft.com/office/officeart/2005/8/layout/vList3"/>
    <dgm:cxn modelId="{768273B3-472F-4D62-BE65-D4F4A0576077}" type="presParOf" srcId="{E6A8B072-5880-4A39-B978-AC51C1DA6BB2}" destId="{555D1009-3389-43F1-92D3-F16F781FC163}" srcOrd="0" destOrd="0" presId="urn:microsoft.com/office/officeart/2005/8/layout/vList3"/>
    <dgm:cxn modelId="{BDB285F7-4458-48DA-9E13-A82E0699E9BF}" type="presParOf" srcId="{E6A8B072-5880-4A39-B978-AC51C1DA6BB2}" destId="{03DECB7B-DDD0-4D7E-85DA-261F31658A49}" srcOrd="1" destOrd="0" presId="urn:microsoft.com/office/officeart/2005/8/layout/vList3"/>
    <dgm:cxn modelId="{B4158CB6-BB5C-4C90-AB07-03B2945753B4}" type="presParOf" srcId="{9089EA78-2E47-43B6-A95C-D750D8F3CF56}" destId="{91DC45D1-4034-4012-A711-A95E4F0FE8C6}" srcOrd="1" destOrd="0" presId="urn:microsoft.com/office/officeart/2005/8/layout/vList3"/>
    <dgm:cxn modelId="{70EE3644-ADF7-4FEC-9C0F-458F4DFDA1DD}" type="presParOf" srcId="{9089EA78-2E47-43B6-A95C-D750D8F3CF56}" destId="{0FCEEA59-ADFC-4987-8C24-3659F70CAFFB}" srcOrd="2" destOrd="0" presId="urn:microsoft.com/office/officeart/2005/8/layout/vList3"/>
    <dgm:cxn modelId="{5C190BD2-9134-4FEB-A489-72FAC8858BBD}" type="presParOf" srcId="{0FCEEA59-ADFC-4987-8C24-3659F70CAFFB}" destId="{D0BBCE14-1A3D-4BC1-8B4E-1BE05D459B51}" srcOrd="0" destOrd="0" presId="urn:microsoft.com/office/officeart/2005/8/layout/vList3"/>
    <dgm:cxn modelId="{26D56565-852B-4496-B851-690650318E3C}" type="presParOf" srcId="{0FCEEA59-ADFC-4987-8C24-3659F70CAFFB}" destId="{5592441D-5E76-428E-B6BC-2BE32202980E}" srcOrd="1" destOrd="0" presId="urn:microsoft.com/office/officeart/2005/8/layout/vList3"/>
    <dgm:cxn modelId="{00012B4D-8DCC-44C6-8C6A-8859C072424C}" type="presParOf" srcId="{9089EA78-2E47-43B6-A95C-D750D8F3CF56}" destId="{3856D350-17C2-4497-8A37-02FEA5F46C77}" srcOrd="3" destOrd="0" presId="urn:microsoft.com/office/officeart/2005/8/layout/vList3"/>
    <dgm:cxn modelId="{B81504AF-D101-4DC4-8FDD-C2FFE5D15C0F}" type="presParOf" srcId="{9089EA78-2E47-43B6-A95C-D750D8F3CF56}" destId="{0A6DA40F-3A2B-48AC-B85B-F682DC0F2025}" srcOrd="4" destOrd="0" presId="urn:microsoft.com/office/officeart/2005/8/layout/vList3"/>
    <dgm:cxn modelId="{B44879B5-E43E-4BD6-BFA1-A4ED2361E4B5}" type="presParOf" srcId="{0A6DA40F-3A2B-48AC-B85B-F682DC0F2025}" destId="{A0528431-92DC-4DEA-A8EB-62A709447A42}" srcOrd="0" destOrd="0" presId="urn:microsoft.com/office/officeart/2005/8/layout/vList3"/>
    <dgm:cxn modelId="{0E1A911F-E1D8-46E2-9F0F-867860003137}" type="presParOf" srcId="{0A6DA40F-3A2B-48AC-B85B-F682DC0F2025}" destId="{4764237B-E807-436D-BC8C-6FC8124A2241}" srcOrd="1" destOrd="0" presId="urn:microsoft.com/office/officeart/2005/8/layout/vList3"/>
    <dgm:cxn modelId="{661CD127-7403-4A82-BB7F-E9F9DFB1CDE1}" type="presParOf" srcId="{9089EA78-2E47-43B6-A95C-D750D8F3CF56}" destId="{9B19C187-9F97-4A2C-9462-A2B821CBCA40}" srcOrd="5" destOrd="0" presId="urn:microsoft.com/office/officeart/2005/8/layout/vList3"/>
    <dgm:cxn modelId="{2F21597F-B78C-4083-9F04-D97A07B2C25F}" type="presParOf" srcId="{9089EA78-2E47-43B6-A95C-D750D8F3CF56}" destId="{C4063A1D-D598-42B0-A414-659E8F1F10F1}" srcOrd="6" destOrd="0" presId="urn:microsoft.com/office/officeart/2005/8/layout/vList3"/>
    <dgm:cxn modelId="{782CA2EB-7EDA-4C63-BFF0-EC55ECAB0E44}" type="presParOf" srcId="{C4063A1D-D598-42B0-A414-659E8F1F10F1}" destId="{F7B1D6F4-ABB5-4FBC-821C-2C5714745362}" srcOrd="0" destOrd="0" presId="urn:microsoft.com/office/officeart/2005/8/layout/vList3"/>
    <dgm:cxn modelId="{098F38F2-16D3-4D8F-BFBA-909C3236FC25}" type="presParOf" srcId="{C4063A1D-D598-42B0-A414-659E8F1F10F1}" destId="{B07C203C-E9ED-48DD-AEDF-22269EA893A6}" srcOrd="1" destOrd="0" presId="urn:microsoft.com/office/officeart/2005/8/layout/vList3"/>
    <dgm:cxn modelId="{192F752B-9B9B-45A8-B513-C063F2D10EA6}" type="presParOf" srcId="{9089EA78-2E47-43B6-A95C-D750D8F3CF56}" destId="{00863E82-AA2A-4476-AD84-E8ACF9E7546E}" srcOrd="7" destOrd="0" presId="urn:microsoft.com/office/officeart/2005/8/layout/vList3"/>
    <dgm:cxn modelId="{025D6790-FB73-4E91-B380-84F4530DC032}" type="presParOf" srcId="{9089EA78-2E47-43B6-A95C-D750D8F3CF56}" destId="{633B3E05-0DCE-493A-8E77-C89C29B8FD0C}" srcOrd="8" destOrd="0" presId="urn:microsoft.com/office/officeart/2005/8/layout/vList3"/>
    <dgm:cxn modelId="{44E69A21-8A66-4C43-BF5A-46DC5A2F7E01}" type="presParOf" srcId="{633B3E05-0DCE-493A-8E77-C89C29B8FD0C}" destId="{FE18AB97-E553-486E-B8CB-85B64F6F196A}" srcOrd="0" destOrd="0" presId="urn:microsoft.com/office/officeart/2005/8/layout/vList3"/>
    <dgm:cxn modelId="{29D083C4-43FF-49B1-87D2-757DB7ABB7A8}" type="presParOf" srcId="{633B3E05-0DCE-493A-8E77-C89C29B8FD0C}" destId="{D0654A9F-9FAA-4ACA-A362-D5FF5AD1D08A}" srcOrd="1" destOrd="0" presId="urn:microsoft.com/office/officeart/2005/8/layout/vList3"/>
  </dgm:cxnLst>
  <dgm:bg>
    <a:blipFill>
      <a:blip xmlns:r="http://schemas.openxmlformats.org/officeDocument/2006/relationships" r:embed="rId6"/>
      <a:stretch>
        <a:fillRect/>
      </a:stretch>
    </a:blipFill>
    <a:effectLst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DECB7B-DDD0-4D7E-85DA-261F31658A49}">
      <dsp:nvSpPr>
        <dsp:cNvPr id="0" name=""/>
        <dsp:cNvSpPr/>
      </dsp:nvSpPr>
      <dsp:spPr>
        <a:xfrm rot="10800000">
          <a:off x="2279850" y="123013"/>
          <a:ext cx="7661651" cy="794352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0287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1.Проблема благоустройства и озеленения школьной территории является актуальной не только для обучающихся, но и для общественности в целом.</a:t>
          </a:r>
          <a:endParaRPr lang="ru-RU" sz="1600" b="1" kern="1200" dirty="0">
            <a:solidFill>
              <a:schemeClr val="tx1"/>
            </a:solidFill>
          </a:endParaRPr>
        </a:p>
      </dsp:txBody>
      <dsp:txXfrm rot="10800000">
        <a:off x="2478438" y="123013"/>
        <a:ext cx="7463063" cy="794352"/>
      </dsp:txXfrm>
    </dsp:sp>
    <dsp:sp modelId="{555D1009-3389-43F1-92D3-F16F781FC163}">
      <dsp:nvSpPr>
        <dsp:cNvPr id="0" name=""/>
        <dsp:cNvSpPr/>
      </dsp:nvSpPr>
      <dsp:spPr>
        <a:xfrm>
          <a:off x="1280264" y="1103"/>
          <a:ext cx="1176118" cy="106740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92441D-5E76-428E-B6BC-2BE32202980E}">
      <dsp:nvSpPr>
        <dsp:cNvPr id="0" name=""/>
        <dsp:cNvSpPr/>
      </dsp:nvSpPr>
      <dsp:spPr>
        <a:xfrm rot="10800000">
          <a:off x="1708572" y="1429275"/>
          <a:ext cx="8068562" cy="794352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0287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2.Благоустройство и озеленение пришкольного участка играет важную </a:t>
          </a:r>
          <a:r>
            <a:rPr lang="ru-RU" sz="1600" b="1" kern="1200" dirty="0" err="1" smtClean="0">
              <a:solidFill>
                <a:schemeClr val="tx1"/>
              </a:solidFill>
            </a:rPr>
            <a:t>санитарно</a:t>
          </a:r>
          <a:r>
            <a:rPr lang="ru-RU" sz="1600" b="1" kern="1200" dirty="0" smtClean="0">
              <a:solidFill>
                <a:schemeClr val="tx1"/>
              </a:solidFill>
            </a:rPr>
            <a:t> – гигиеническую и учебно-воспитательную роль.</a:t>
          </a:r>
          <a:endParaRPr lang="ru-RU" sz="1600" b="1" kern="1200" dirty="0">
            <a:solidFill>
              <a:schemeClr val="tx1"/>
            </a:solidFill>
          </a:endParaRPr>
        </a:p>
      </dsp:txBody>
      <dsp:txXfrm rot="10800000">
        <a:off x="1907160" y="1429275"/>
        <a:ext cx="7869974" cy="794352"/>
      </dsp:txXfrm>
    </dsp:sp>
    <dsp:sp modelId="{D0BBCE14-1A3D-4BC1-8B4E-1BE05D459B51}">
      <dsp:nvSpPr>
        <dsp:cNvPr id="0" name=""/>
        <dsp:cNvSpPr/>
      </dsp:nvSpPr>
      <dsp:spPr>
        <a:xfrm>
          <a:off x="1058248" y="1213251"/>
          <a:ext cx="1159849" cy="104446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4237B-E807-436D-BC8C-6FC8124A2241}">
      <dsp:nvSpPr>
        <dsp:cNvPr id="0" name=""/>
        <dsp:cNvSpPr/>
      </dsp:nvSpPr>
      <dsp:spPr>
        <a:xfrm rot="10800000">
          <a:off x="2211827" y="2705484"/>
          <a:ext cx="7661651" cy="794352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0287" tIns="53340" rIns="99568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3.Помимо эстетической функции, очень важна функция практическая. Современная школа ориентирована на то, чтобы ребёнок получал не только теоретические знания, но и непосредственно практические навыки. Поэтому то, чему ученик научится при проектировании  и воплощении в жизнь, пригодится ему в жизни</a:t>
          </a:r>
          <a:endParaRPr lang="ru-RU" sz="1400" b="1" kern="1200" dirty="0">
            <a:solidFill>
              <a:schemeClr val="tx1"/>
            </a:solidFill>
          </a:endParaRPr>
        </a:p>
      </dsp:txBody>
      <dsp:txXfrm rot="10800000">
        <a:off x="2410415" y="2705484"/>
        <a:ext cx="7463063" cy="794352"/>
      </dsp:txXfrm>
    </dsp:sp>
    <dsp:sp modelId="{A0528431-92DC-4DEA-A8EB-62A709447A42}">
      <dsp:nvSpPr>
        <dsp:cNvPr id="0" name=""/>
        <dsp:cNvSpPr/>
      </dsp:nvSpPr>
      <dsp:spPr>
        <a:xfrm>
          <a:off x="1300463" y="2570615"/>
          <a:ext cx="1128051" cy="1030108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C203C-E9ED-48DD-AEDF-22269EA893A6}">
      <dsp:nvSpPr>
        <dsp:cNvPr id="0" name=""/>
        <dsp:cNvSpPr/>
      </dsp:nvSpPr>
      <dsp:spPr>
        <a:xfrm rot="10800000">
          <a:off x="2171115" y="3954446"/>
          <a:ext cx="7733364" cy="794352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0287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4. Привлечение обучающихся к активным экологическим исследованиям, делам помогает воспитывать в них экологическую культуру, бережное отношение к природе.</a:t>
          </a:r>
          <a:endParaRPr lang="ru-RU" sz="1600" b="1" kern="1200" dirty="0">
            <a:solidFill>
              <a:schemeClr val="tx1"/>
            </a:solidFill>
          </a:endParaRPr>
        </a:p>
      </dsp:txBody>
      <dsp:txXfrm rot="10800000">
        <a:off x="2369703" y="3954446"/>
        <a:ext cx="7534776" cy="794352"/>
      </dsp:txXfrm>
    </dsp:sp>
    <dsp:sp modelId="{F7B1D6F4-ABB5-4FBC-821C-2C5714745362}">
      <dsp:nvSpPr>
        <dsp:cNvPr id="0" name=""/>
        <dsp:cNvSpPr/>
      </dsp:nvSpPr>
      <dsp:spPr>
        <a:xfrm>
          <a:off x="1090994" y="3733529"/>
          <a:ext cx="1180344" cy="993575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654A9F-9FAA-4ACA-A362-D5FF5AD1D08A}">
      <dsp:nvSpPr>
        <dsp:cNvPr id="0" name=""/>
        <dsp:cNvSpPr/>
      </dsp:nvSpPr>
      <dsp:spPr>
        <a:xfrm rot="10800000">
          <a:off x="2246586" y="5312838"/>
          <a:ext cx="7661651" cy="794352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0287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5. Благоустроенная территория любой школы вызывает восхищение гостей, а ученики и учителя будут чувствовать себя комфортно и гармонично. </a:t>
          </a:r>
          <a:endParaRPr lang="ru-RU" sz="1600" b="1" kern="1200" dirty="0">
            <a:solidFill>
              <a:schemeClr val="tx1"/>
            </a:solidFill>
          </a:endParaRPr>
        </a:p>
      </dsp:txBody>
      <dsp:txXfrm rot="10800000">
        <a:off x="2445174" y="5312838"/>
        <a:ext cx="7463063" cy="794352"/>
      </dsp:txXfrm>
    </dsp:sp>
    <dsp:sp modelId="{FE18AB97-E553-486E-B8CB-85B64F6F196A}">
      <dsp:nvSpPr>
        <dsp:cNvPr id="0" name=""/>
        <dsp:cNvSpPr/>
      </dsp:nvSpPr>
      <dsp:spPr>
        <a:xfrm>
          <a:off x="1293029" y="5052263"/>
          <a:ext cx="1267087" cy="1248968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3460C-CF50-439B-845A-04ED227F1BB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8F3B54-D4D0-4717-B4BE-A9CDE1C86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22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8F3B54-D4D0-4717-B4BE-A9CDE1C869B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769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2E2B2-0E7D-4A94-94CF-0134C61B5474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4E098-1CE1-4D09-A85C-DDB65E665C29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54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696A-22DE-4EA6-9C52-09ABD21A7D04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4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FCD8-8544-4AF8-8D42-88F90E49CA07}" type="datetime1">
              <a:rPr lang="ru-RU" smtClean="0"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1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8029-BB93-416A-8E19-ADC304E93D73}" type="datetime1">
              <a:rPr lang="ru-RU" smtClean="0"/>
              <a:t>29.10.2019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96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33B82-B237-4F05-B77D-CC3FB6C9FAB4}" type="datetime1">
              <a:rPr lang="ru-RU" smtClean="0"/>
              <a:t>29.10.2019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90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3263B-A098-481B-B9D4-72C8B2DE74FD}" type="datetime1">
              <a:rPr lang="ru-RU" smtClean="0"/>
              <a:t>29.10.2019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95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040A-E102-46EB-993B-982908EFC3DB}" type="datetime1">
              <a:rPr lang="ru-RU" smtClean="0"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41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155-2CDE-412C-8B35-3531A2BBDCB8}" type="datetime1">
              <a:rPr lang="ru-RU" smtClean="0"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8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39D4-F1FB-47B4-85C9-F84D732818D9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23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F9BD-D648-41D0-8977-4E23EE408CD8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97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4F40A-7D77-47EB-AA03-6797F8E7AFA1}" type="datetime1">
              <a:rPr lang="ru-RU" smtClean="0"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МОУ ВСОШ№1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DED29-02FC-462B-BBCE-CC1285C1F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625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39"/>
          <a:stretch/>
        </p:blipFill>
        <p:spPr>
          <a:xfrm>
            <a:off x="4063388" y="116632"/>
            <a:ext cx="4932040" cy="35283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2730" y="366490"/>
            <a:ext cx="4501703" cy="273630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l"/>
            <a:r>
              <a:rPr lang="ru-RU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«</a:t>
            </a:r>
            <a:r>
              <a:rPr lang="en-US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#</a:t>
            </a:r>
            <a:r>
              <a:rPr lang="ru-RU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НАШ</a:t>
            </a:r>
            <a:r>
              <a:rPr lang="en-US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#</a:t>
            </a:r>
            <a:r>
              <a:rPr lang="ru-RU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 ШКОЛЬНЫЙ </a:t>
            </a:r>
            <a:r>
              <a:rPr lang="ru-RU" sz="6000" b="1" cap="all" dirty="0" err="1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ДВОРик</a:t>
            </a:r>
            <a:r>
              <a:rPr lang="ru-RU" sz="6000" b="1" cap="all" dirty="0" smtClean="0">
                <a:ln w="0"/>
                <a:solidFill>
                  <a:srgbClr val="003300"/>
                </a:solidFill>
                <a:effectLst>
                  <a:reflection blurRad="12700" stA="50000" endPos="50000" dist="5000" dir="5400000" sy="-100000" rotWithShape="0"/>
                </a:effectLst>
              </a:rPr>
              <a:t>»</a:t>
            </a:r>
            <a:endParaRPr lang="ru-RU" sz="6000" b="1" cap="all" dirty="0">
              <a:ln w="0"/>
              <a:solidFill>
                <a:srgbClr val="0033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13263" y="5085184"/>
            <a:ext cx="3749708" cy="694928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003300"/>
                </a:solidFill>
              </a:rPr>
              <a:t>конкурс</a:t>
            </a:r>
            <a:endParaRPr lang="ru-RU" sz="4400" b="1" dirty="0">
              <a:solidFill>
                <a:srgbClr val="0033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50" y="3353940"/>
            <a:ext cx="5002845" cy="3335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950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767" y="72849"/>
            <a:ext cx="894533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Актуальность и </a:t>
            </a:r>
            <a:r>
              <a:rPr lang="ru-RU" sz="36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важность реализации</a:t>
            </a:r>
          </a:p>
          <a:p>
            <a:r>
              <a:rPr lang="ru-RU" sz="36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эскиз-идеи обустройства территории</a:t>
            </a:r>
          </a:p>
          <a:p>
            <a:endParaRPr lang="ru-RU" sz="36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2958" y="1484784"/>
            <a:ext cx="8568951" cy="5262979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latin typeface="Arial" pitchFamily="34" charset="0"/>
                <a:cs typeface="Arial" pitchFamily="34" charset="0"/>
              </a:rPr>
              <a:t>Школьный двор и школьная территория - эффективное средство формирования </a:t>
            </a:r>
            <a:r>
              <a:rPr lang="ru-RU" sz="2800" b="1" i="1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экологической культуры </a:t>
            </a:r>
            <a:r>
              <a:rPr lang="ru-RU" sz="2800" b="1" i="1" dirty="0">
                <a:latin typeface="Arial" pitchFamily="34" charset="0"/>
                <a:cs typeface="Arial" pitchFamily="34" charset="0"/>
              </a:rPr>
              <a:t>обучающихся, становления их нового гражданского сознания. Эту работу можно  рассматривать, как </a:t>
            </a:r>
            <a:r>
              <a:rPr lang="ru-RU" sz="2800" b="1" i="1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часть системы социального становления личности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800" b="1" i="1" dirty="0">
                <a:latin typeface="Arial" pitchFamily="34" charset="0"/>
                <a:cs typeface="Arial" pitchFamily="34" charset="0"/>
              </a:rPr>
              <a:t>Целостное восприятие природы, а именно такое восприятие развивает школьная территория, открывает путь к новому мировоззрению, осознанию роли и места своего</a:t>
            </a:r>
            <a:r>
              <a:rPr lang="ru-RU" sz="2800" b="1" i="1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 Я</a:t>
            </a:r>
            <a:r>
              <a:rPr lang="ru-RU" sz="2800" b="1" i="1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395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48131" y="-86766"/>
            <a:ext cx="5847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Цели и задачи </a:t>
            </a:r>
            <a:endParaRPr lang="ru-RU" sz="36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795264239"/>
              </p:ext>
            </p:extLst>
          </p:nvPr>
        </p:nvGraphicFramePr>
        <p:xfrm>
          <a:off x="-1116632" y="559565"/>
          <a:ext cx="11521281" cy="633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368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244061"/>
            <a:ext cx="3491880" cy="2327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44061"/>
            <a:ext cx="3491880" cy="2327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1220922" y="188640"/>
            <a:ext cx="670215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Текущее  состояние территории</a:t>
            </a:r>
          </a:p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МКОУ </a:t>
            </a:r>
            <a:r>
              <a:rPr lang="ru-RU" sz="3200" b="1" dirty="0" err="1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Россошанская</a:t>
            </a:r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 СОШ</a:t>
            </a:r>
            <a:endParaRPr lang="ru-RU" sz="32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166843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настоящее время огромная территория МКОУ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Россошанская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СОШ  нуждается в благоустройстве, так как на ней находятся  полусухие деревья, разросшиеся кустарники, аварийные хозяйственные постройки.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90" y="2090173"/>
            <a:ext cx="3275856" cy="21839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848" y="2144877"/>
            <a:ext cx="4752528" cy="31807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150" y="3965848"/>
            <a:ext cx="4338228" cy="28921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73" y="3811960"/>
            <a:ext cx="4140800" cy="27605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144876"/>
            <a:ext cx="6120679" cy="47131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597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442119"/>
            <a:ext cx="334786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Arial" pitchFamily="34" charset="0"/>
                <a:cs typeface="Arial" pitchFamily="34" charset="0"/>
              </a:rPr>
              <a:t>Эскиз-идея благоустройства</a:t>
            </a:r>
          </a:p>
        </p:txBody>
      </p:sp>
      <p:pic>
        <p:nvPicPr>
          <p:cNvPr id="2071" name="Рисунок 20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8" r="4175" b="2982"/>
          <a:stretch/>
        </p:blipFill>
        <p:spPr>
          <a:xfrm rot="10800000">
            <a:off x="3347864" y="44624"/>
            <a:ext cx="5796136" cy="6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8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664" y="-67870"/>
            <a:ext cx="609147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 План по реализации</a:t>
            </a:r>
          </a:p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эскиз-идеи благоустройства </a:t>
            </a:r>
            <a:endParaRPr lang="ru-RU" sz="32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5565" y="980728"/>
            <a:ext cx="7951786" cy="263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Очистка школьной территории от полусухих деревьев и зарослей кустарников.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Снос ветхих, аварийных зданий на территории школы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территории перед фасадом школы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 географической площадки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зоны  отдыха.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хозяйственного двора и пришкольного участка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 спортивного городка-стадиона за школой.</a:t>
            </a:r>
            <a:endParaRPr lang="ru-RU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" y="3758840"/>
            <a:ext cx="4320480" cy="288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778808"/>
            <a:ext cx="4535349" cy="28984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4976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188640"/>
            <a:ext cx="791306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 НАШЕ УЧАСТИЕ</a:t>
            </a:r>
          </a:p>
          <a:p>
            <a:pPr algn="ctr"/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в конкурсе «</a:t>
            </a:r>
            <a:r>
              <a:rPr lang="en-US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наш</a:t>
            </a:r>
            <a:r>
              <a:rPr lang="en-US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3200" b="1" dirty="0" err="1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школьныйдворик</a:t>
            </a:r>
            <a:r>
              <a:rPr lang="ru-RU" sz="32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» </a:t>
            </a:r>
            <a:endParaRPr lang="ru-RU" sz="32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265858"/>
            <a:ext cx="8964488" cy="1263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430"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настоящее время первоочередная задача, которую мы будем решать , если выиграем данный конкурс, состоит в вырубке деревьев и кустарников,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кронировании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фруктовых деревьев, это необходимо сделать  до того момента, как  мы начнем реализовывать основную часть нашего плана по благоустройству.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80928"/>
            <a:ext cx="5004048" cy="33360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325" y="3284984"/>
            <a:ext cx="4572000" cy="33360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809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3300"/>
                </a:solidFill>
                <a:cs typeface="Arial" pitchFamily="34" charset="0"/>
              </a:rPr>
              <a:t>Первый этап </a:t>
            </a:r>
          </a:p>
          <a:p>
            <a:pPr algn="ctr"/>
            <a:r>
              <a:rPr lang="ru-RU" sz="3200" b="1" dirty="0" smtClean="0">
                <a:solidFill>
                  <a:srgbClr val="003300"/>
                </a:solidFill>
                <a:cs typeface="Arial" pitchFamily="34" charset="0"/>
              </a:rPr>
              <a:t>реализации плана по благоустройству </a:t>
            </a:r>
            <a:endParaRPr lang="ru-RU" sz="3200" dirty="0">
              <a:solidFill>
                <a:srgbClr val="003300"/>
              </a:solidFill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454014"/>
              </p:ext>
            </p:extLst>
          </p:nvPr>
        </p:nvGraphicFramePr>
        <p:xfrm>
          <a:off x="323528" y="1385030"/>
          <a:ext cx="8352928" cy="5472968"/>
        </p:xfrm>
        <a:graphic>
          <a:graphicData uri="http://schemas.openxmlformats.org/drawingml/2006/table">
            <a:tbl>
              <a:tblPr firstRow="1" firstCol="1" bandRow="1"/>
              <a:tblGrid>
                <a:gridCol w="432048">
                  <a:extLst>
                    <a:ext uri="{9D8B030D-6E8A-4147-A177-3AD203B41FA5}">
                      <a16:colId xmlns:a16="http://schemas.microsoft.com/office/drawing/2014/main" val="311214796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341340085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284719360"/>
                    </a:ext>
                  </a:extLst>
                </a:gridCol>
                <a:gridCol w="1007884">
                  <a:extLst>
                    <a:ext uri="{9D8B030D-6E8A-4147-A177-3AD203B41FA5}">
                      <a16:colId xmlns:a16="http://schemas.microsoft.com/office/drawing/2014/main" val="3045113872"/>
                    </a:ext>
                  </a:extLst>
                </a:gridCol>
                <a:gridCol w="2088460">
                  <a:extLst>
                    <a:ext uri="{9D8B030D-6E8A-4147-A177-3AD203B41FA5}">
                      <a16:colId xmlns:a16="http://schemas.microsoft.com/office/drawing/2014/main" val="3946576670"/>
                    </a:ext>
                  </a:extLst>
                </a:gridCol>
              </a:tblGrid>
              <a:tr h="4114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Виды работ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работ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Примерные расценки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Исполнители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3642267"/>
                  </a:ext>
                </a:extLst>
              </a:tr>
              <a:tr h="6107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Вырубка тополей (диаметр 50-70 см, высота 7-10м) 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</a:t>
                      </a:r>
                      <a:r>
                        <a:rPr lang="ru-RU" sz="1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шт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35 000 </a:t>
                      </a:r>
                      <a:r>
                        <a:rPr lang="ru-RU" sz="1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Частное лицо по гражданско-правовому договору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389282"/>
                  </a:ext>
                </a:extLst>
              </a:tr>
              <a:tr h="6107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Вырубка вязов, кленов, тополей (диаметр 30-50 см, высота 3- 7м)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</a:t>
                      </a:r>
                      <a:r>
                        <a:rPr lang="ru-RU" sz="1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шт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60 000 </a:t>
                      </a:r>
                      <a:r>
                        <a:rPr lang="ru-RU" sz="1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Частное лицо по гражданско-правовому договору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7397233"/>
                  </a:ext>
                </a:extLst>
              </a:tr>
              <a:tr h="45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Выкорчевка пней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шт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35 000 руб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«Благоустройство Воронеж</a:t>
                      </a:r>
                      <a:r>
                        <a:rPr lang="ru-RU" sz="1200" b="1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3587269"/>
                  </a:ext>
                </a:extLst>
              </a:tr>
              <a:tr h="7634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Выпиловка кустарника, спиливание кустов, спиливание поросли и бурьяна. 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шт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20 000 руб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«Благоустройство Воронеж</a:t>
                      </a:r>
                      <a:r>
                        <a:rPr lang="ru-RU" sz="1200" b="1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764932"/>
                  </a:ext>
                </a:extLst>
              </a:tr>
              <a:tr h="45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Кронирование фруктовых деревьев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шт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40 000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«Благоустройство Воронеж</a:t>
                      </a:r>
                      <a:r>
                        <a:rPr lang="ru-RU" sz="1200" b="1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2532560"/>
                  </a:ext>
                </a:extLst>
              </a:tr>
              <a:tr h="4323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Очистка территории, вывоз спиленных деревьев, кустарников 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тачек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40 000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Частное лицо по гражданско-правовому договору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3932930"/>
                  </a:ext>
                </a:extLst>
              </a:tr>
              <a:tr h="6107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Очистка территории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мелких веток, сорняков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тачки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Сотрудники, учащиеся МКОУ Россошанская СОШ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813070"/>
                  </a:ext>
                </a:extLst>
              </a:tr>
              <a:tr h="45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Услуги грейдера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2ч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3000 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«Благоустройство Воронеж</a:t>
                      </a:r>
                      <a:r>
                        <a:rPr lang="ru-RU" sz="1200" b="1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491177"/>
                  </a:ext>
                </a:extLst>
              </a:tr>
              <a:tr h="45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Снос ветхового здания 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 м</a:t>
                      </a:r>
                      <a:r>
                        <a:rPr lang="ru-RU" sz="1200" b="1" baseline="30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17 000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«Благоустройство Воронеж</a:t>
                      </a:r>
                      <a:r>
                        <a:rPr lang="ru-RU" sz="1200" b="1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6798971"/>
                  </a:ext>
                </a:extLst>
              </a:tr>
              <a:tr h="201076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250 000 </a:t>
                      </a:r>
                      <a:r>
                        <a:rPr lang="ru-RU" sz="1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</a:t>
                      </a:r>
                      <a:endParaRPr lang="ru-RU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30105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005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788532" cy="34636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5430" y="116632"/>
            <a:ext cx="617753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 школьный двор – это универсальное средство, которое одновременно выполняет ряд функций: познавательную, развивающую, духовно-нравственную, функцию социального закаливания, гражданского становления личности, функцию проектирования собственной деятельности.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0256" y="5331350"/>
            <a:ext cx="59756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Благоустраивая нашу школу, тем </a:t>
            </a:r>
          </a:p>
          <a:p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самым мы улучшим  </a:t>
            </a:r>
            <a:r>
              <a:rPr lang="ru-RU" sz="2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облик нашего 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села  Россошь, </a:t>
            </a:r>
            <a:r>
              <a:rPr lang="ru-RU" sz="2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поскольку школа является одним из его культурных центров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52" y="2132856"/>
            <a:ext cx="5688632" cy="36724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636912"/>
            <a:ext cx="4300210" cy="42723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595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556</Words>
  <Application>Microsoft Office PowerPoint</Application>
  <PresentationFormat>Экран (4:3)</PresentationFormat>
  <Paragraphs>87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«#НАШ# ШКОЛЬНЫЙ ДВОРик»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 ШКОЛЬНЫЙ ДВОР</dc:title>
  <dc:creator>Teacher72</dc:creator>
  <cp:lastModifiedBy>Windows User</cp:lastModifiedBy>
  <cp:revision>29</cp:revision>
  <cp:lastPrinted>2019-10-29T17:28:58Z</cp:lastPrinted>
  <dcterms:created xsi:type="dcterms:W3CDTF">2012-02-09T06:17:56Z</dcterms:created>
  <dcterms:modified xsi:type="dcterms:W3CDTF">2019-10-29T19:08:06Z</dcterms:modified>
</cp:coreProperties>
</file>