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4" r:id="rId1"/>
  </p:sldMasterIdLst>
  <p:sldIdLst>
    <p:sldId id="256" r:id="rId2"/>
    <p:sldId id="265" r:id="rId3"/>
    <p:sldId id="267" r:id="rId4"/>
    <p:sldId id="278" r:id="rId5"/>
    <p:sldId id="279" r:id="rId6"/>
    <p:sldId id="268" r:id="rId7"/>
    <p:sldId id="258" r:id="rId8"/>
    <p:sldId id="269" r:id="rId9"/>
    <p:sldId id="263" r:id="rId10"/>
    <p:sldId id="264" r:id="rId11"/>
    <p:sldId id="270" r:id="rId12"/>
    <p:sldId id="277" r:id="rId13"/>
    <p:sldId id="266" r:id="rId14"/>
    <p:sldId id="261" r:id="rId15"/>
    <p:sldId id="271" r:id="rId16"/>
    <p:sldId id="259" r:id="rId17"/>
    <p:sldId id="272" r:id="rId18"/>
    <p:sldId id="262" r:id="rId19"/>
    <p:sldId id="273" r:id="rId20"/>
    <p:sldId id="274" r:id="rId21"/>
    <p:sldId id="275" r:id="rId22"/>
    <p:sldId id="276" r:id="rId23"/>
    <p:sldId id="280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8828"/>
    <a:srgbClr val="799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62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12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79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88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23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66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41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37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10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62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16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18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18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65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46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654B97C-9555-4F2E-99C8-E7C888C98513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19EB4A-2467-4C98-893D-AFBC9E9A6D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746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  <p:sldLayoutId id="2147483886" r:id="rId12"/>
    <p:sldLayoutId id="2147483887" r:id="rId13"/>
    <p:sldLayoutId id="2147483888" r:id="rId14"/>
    <p:sldLayoutId id="2147483889" r:id="rId15"/>
    <p:sldLayoutId id="2147483890" r:id="rId16"/>
    <p:sldLayoutId id="2147483891" r:id="rId17"/>
  </p:sldLayoutIdLst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1.wdp"/><Relationship Id="rId10" Type="http://schemas.openxmlformats.org/officeDocument/2006/relationships/image" Target="../media/image21.jpeg"/><Relationship Id="rId4" Type="http://schemas.openxmlformats.org/officeDocument/2006/relationships/image" Target="../media/image17.pn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jpg"/><Relationship Id="rId7" Type="http://schemas.microsoft.com/office/2007/relationships/hdphoto" Target="../media/hdphoto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3.wdp"/><Relationship Id="rId4" Type="http://schemas.openxmlformats.org/officeDocument/2006/relationships/image" Target="../media/image24.png"/><Relationship Id="rId9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12" Type="http://schemas.openxmlformats.org/officeDocument/2006/relationships/image" Target="../media/image3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11" Type="http://schemas.openxmlformats.org/officeDocument/2006/relationships/image" Target="../media/image36.jpg"/><Relationship Id="rId5" Type="http://schemas.openxmlformats.org/officeDocument/2006/relationships/image" Target="../media/image33.png"/><Relationship Id="rId10" Type="http://schemas.microsoft.com/office/2007/relationships/hdphoto" Target="../media/hdphoto1.wdp"/><Relationship Id="rId4" Type="http://schemas.microsoft.com/office/2007/relationships/hdphoto" Target="../media/hdphoto7.wdp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microsoft.com/office/2007/relationships/hdphoto" Target="../media/hdphoto11.wdp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microsoft.com/office/2007/relationships/hdphoto" Target="../media/hdphoto17.wdp"/><Relationship Id="rId18" Type="http://schemas.openxmlformats.org/officeDocument/2006/relationships/image" Target="../media/image62.png"/><Relationship Id="rId3" Type="http://schemas.microsoft.com/office/2007/relationships/hdphoto" Target="../media/hdphoto13.wdp"/><Relationship Id="rId21" Type="http://schemas.openxmlformats.org/officeDocument/2006/relationships/image" Target="../media/image64.jpeg"/><Relationship Id="rId7" Type="http://schemas.openxmlformats.org/officeDocument/2006/relationships/image" Target="../media/image57.png"/><Relationship Id="rId12" Type="http://schemas.openxmlformats.org/officeDocument/2006/relationships/image" Target="../media/image59.png"/><Relationship Id="rId17" Type="http://schemas.microsoft.com/office/2007/relationships/hdphoto" Target="../media/hdphoto19.wdp"/><Relationship Id="rId2" Type="http://schemas.openxmlformats.org/officeDocument/2006/relationships/image" Target="../media/image54.png"/><Relationship Id="rId16" Type="http://schemas.openxmlformats.org/officeDocument/2006/relationships/image" Target="../media/image61.png"/><Relationship Id="rId20" Type="http://schemas.microsoft.com/office/2007/relationships/hdphoto" Target="../media/hdphoto20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image" Target="../media/image23.jpg"/><Relationship Id="rId5" Type="http://schemas.microsoft.com/office/2007/relationships/hdphoto" Target="../media/hdphoto14.wdp"/><Relationship Id="rId15" Type="http://schemas.microsoft.com/office/2007/relationships/hdphoto" Target="../media/hdphoto18.wdp"/><Relationship Id="rId10" Type="http://schemas.microsoft.com/office/2007/relationships/hdphoto" Target="../media/hdphoto16.wdp"/><Relationship Id="rId19" Type="http://schemas.openxmlformats.org/officeDocument/2006/relationships/image" Target="../media/image63.png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438400" y="290485"/>
            <a:ext cx="9448800" cy="1200151"/>
          </a:xfrm>
          <a:solidFill>
            <a:schemeClr val="bg1"/>
          </a:solidFill>
          <a:ln w="28575">
            <a:solidFill>
              <a:srgbClr val="00B05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anchor="ctr"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rgbClr val="688828"/>
                </a:solidFill>
                <a:latin typeface="Bookman Old Style" panose="02050604050505020204" pitchFamily="18" charset="0"/>
              </a:rPr>
              <a:t>«</a:t>
            </a:r>
            <a:r>
              <a:rPr lang="en-US" sz="5400" b="1" dirty="0" smtClean="0">
                <a:solidFill>
                  <a:srgbClr val="688828"/>
                </a:solidFill>
                <a:latin typeface="Bookman Old Style" panose="02050604050505020204" pitchFamily="18" charset="0"/>
              </a:rPr>
              <a:t>#</a:t>
            </a:r>
            <a:r>
              <a:rPr lang="ru-RU" sz="5400" b="1" dirty="0" smtClean="0">
                <a:solidFill>
                  <a:srgbClr val="688828"/>
                </a:solidFill>
                <a:latin typeface="Bookman Old Style" panose="02050604050505020204" pitchFamily="18" charset="0"/>
              </a:rPr>
              <a:t>наш</a:t>
            </a:r>
            <a:r>
              <a:rPr lang="en-US" sz="5400" b="1" dirty="0" smtClean="0">
                <a:solidFill>
                  <a:srgbClr val="688828"/>
                </a:solidFill>
                <a:latin typeface="Bookman Old Style" panose="02050604050505020204" pitchFamily="18" charset="0"/>
              </a:rPr>
              <a:t>#</a:t>
            </a:r>
            <a:r>
              <a:rPr lang="ru-RU" sz="5400" b="1" dirty="0" err="1" smtClean="0">
                <a:solidFill>
                  <a:srgbClr val="688828"/>
                </a:solidFill>
                <a:latin typeface="Bookman Old Style" panose="02050604050505020204" pitchFamily="18" charset="0"/>
              </a:rPr>
              <a:t>школьныйдворик</a:t>
            </a:r>
            <a:r>
              <a:rPr lang="ru-RU" sz="5400" b="1" dirty="0" smtClean="0">
                <a:solidFill>
                  <a:srgbClr val="688828"/>
                </a:solidFill>
                <a:latin typeface="Bookman Old Style" panose="02050604050505020204" pitchFamily="18" charset="0"/>
              </a:rPr>
              <a:t>»</a:t>
            </a:r>
            <a:endParaRPr lang="ru-RU" sz="5400" b="1" dirty="0">
              <a:solidFill>
                <a:srgbClr val="688828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0846" y="1916617"/>
            <a:ext cx="5561056" cy="3216737"/>
          </a:xfrm>
          <a:prstGeom prst="rect">
            <a:avLst/>
          </a:prstGeom>
        </p:spPr>
      </p:pic>
      <p:sp>
        <p:nvSpPr>
          <p:cNvPr id="8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226776" y="5133354"/>
            <a:ext cx="5524500" cy="172464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latin typeface="Bookman Old Style" panose="02050604050505020204" pitchFamily="18" charset="0"/>
              </a:rPr>
              <a:t>П</a:t>
            </a:r>
            <a:r>
              <a:rPr lang="ru-RU" sz="2000" b="1" dirty="0" smtClean="0">
                <a:latin typeface="Bookman Old Style" panose="02050604050505020204" pitchFamily="18" charset="0"/>
              </a:rPr>
              <a:t>роект по благоустройству территории</a:t>
            </a:r>
          </a:p>
          <a:p>
            <a:pPr algn="ctr"/>
            <a:r>
              <a:rPr lang="ru-RU" sz="2000" b="1" dirty="0" smtClean="0">
                <a:latin typeface="Bookman Old Style" panose="02050604050505020204" pitchFamily="18" charset="0"/>
              </a:rPr>
              <a:t>МКОУ </a:t>
            </a:r>
            <a:r>
              <a:rPr lang="ru-RU" sz="2000" b="1" dirty="0" err="1" smtClean="0">
                <a:latin typeface="Bookman Old Style" panose="02050604050505020204" pitchFamily="18" charset="0"/>
              </a:rPr>
              <a:t>Платавская</a:t>
            </a:r>
            <a:r>
              <a:rPr lang="ru-RU" sz="2000" b="1" dirty="0" smtClean="0">
                <a:latin typeface="Bookman Old Style" panose="02050604050505020204" pitchFamily="18" charset="0"/>
              </a:rPr>
              <a:t> СОШ</a:t>
            </a:r>
          </a:p>
          <a:p>
            <a:pPr algn="ctr"/>
            <a:r>
              <a:rPr lang="ru-RU" sz="2000" b="1" dirty="0" smtClean="0">
                <a:latin typeface="Bookman Old Style" panose="02050604050505020204" pitchFamily="18" charset="0"/>
              </a:rPr>
              <a:t>2019 г</a:t>
            </a:r>
            <a:endParaRPr lang="ru-RU" sz="2000" b="1" dirty="0">
              <a:latin typeface="Bookman Old Style" panose="02050604050505020204" pitchFamily="18" charset="0"/>
            </a:endParaRPr>
          </a:p>
        </p:txBody>
      </p:sp>
      <p:pic>
        <p:nvPicPr>
          <p:cNvPr id="5" name="Picture 4" descr="Ð¡Ð¾Ð»Ð½ÑÐµ Ð¼ÑÐ³ÐºÐ¸Ð¼Ð¸ Ð»ÑÑÐ°Ð¼Ð¸ Ð¾Ð±Ð½Ð¸Ð¼Ð°ÐµÑ Ð±ÐµÑÐµÐ³Ð° ~ ÐÐ¾ÑÐ·Ð¸Ñ (ÐÐ¸ÑÐ¸ÐºÐ° Ð¿ÐµÐ¹Ð·Ð°Ð¶Ð½Ð°Ñ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67" y="3723367"/>
            <a:ext cx="5083350" cy="314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13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7371" y="370703"/>
            <a:ext cx="10018713" cy="1161535"/>
          </a:xfrm>
          <a:solidFill>
            <a:schemeClr val="bg1"/>
          </a:solidFill>
          <a:ln w="57150">
            <a:solidFill>
              <a:srgbClr val="799E2E"/>
            </a:solidFill>
          </a:ln>
        </p:spPr>
        <p:txBody>
          <a:bodyPr>
            <a:normAutofit/>
          </a:bodyPr>
          <a:lstStyle/>
          <a:p>
            <a:r>
              <a:rPr lang="ru-RU" sz="4800" b="1" dirty="0">
                <a:latin typeface="Bookman Old Style" panose="02050604050505020204" pitchFamily="18" charset="0"/>
              </a:rPr>
              <a:t>Цели и задачи проекта</a:t>
            </a:r>
            <a:r>
              <a:rPr lang="ru-RU" sz="4800" b="1" dirty="0" smtClean="0">
                <a:latin typeface="Bookman Old Style" panose="02050604050505020204" pitchFamily="18" charset="0"/>
              </a:rPr>
              <a:t>.</a:t>
            </a:r>
            <a:endParaRPr lang="ru-RU" sz="48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7371" y="1832482"/>
            <a:ext cx="8230674" cy="4370174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latin typeface="Bookman Old Style" panose="02050604050505020204" pitchFamily="18" charset="0"/>
              </a:rPr>
              <a:t>Создание </a:t>
            </a:r>
            <a:r>
              <a:rPr lang="ru-RU" dirty="0">
                <a:latin typeface="Bookman Old Style" panose="02050604050505020204" pitchFamily="18" charset="0"/>
              </a:rPr>
              <a:t>эстетически и экологически привлекательного пространства вокруг школы.</a:t>
            </a:r>
          </a:p>
          <a:p>
            <a:pPr lvl="0"/>
            <a:r>
              <a:rPr lang="ru-RU" dirty="0">
                <a:latin typeface="Bookman Old Style" panose="02050604050505020204" pitchFamily="18" charset="0"/>
              </a:rPr>
              <a:t>Улучшение экологической обстановки вокруг школы.</a:t>
            </a:r>
          </a:p>
          <a:p>
            <a:pPr lvl="0"/>
            <a:r>
              <a:rPr lang="ru-RU" dirty="0">
                <a:latin typeface="Bookman Old Style" panose="02050604050505020204" pitchFamily="18" charset="0"/>
              </a:rPr>
              <a:t>Воспитание трудолюбия, любви к своей школе, бережного отношения к </a:t>
            </a:r>
            <a:r>
              <a:rPr lang="ru-RU" dirty="0" smtClean="0">
                <a:latin typeface="Bookman Old Style" panose="02050604050505020204" pitchFamily="18" charset="0"/>
              </a:rPr>
              <a:t>природе, </a:t>
            </a:r>
            <a:r>
              <a:rPr lang="ru-RU" dirty="0">
                <a:latin typeface="Bookman Old Style" panose="02050604050505020204" pitchFamily="18" charset="0"/>
              </a:rPr>
              <a:t>развитие творческих способностей учащихся.</a:t>
            </a:r>
          </a:p>
          <a:p>
            <a:pPr lvl="0"/>
            <a:r>
              <a:rPr lang="ru-RU" dirty="0">
                <a:latin typeface="Bookman Old Style" panose="02050604050505020204" pitchFamily="18" charset="0"/>
              </a:rPr>
              <a:t>Формирование навыков здорового образа жизни.</a:t>
            </a:r>
          </a:p>
          <a:p>
            <a:endParaRPr lang="ru-RU" dirty="0"/>
          </a:p>
        </p:txBody>
      </p:sp>
      <p:pic>
        <p:nvPicPr>
          <p:cNvPr id="1026" name="Picture 2" descr="https://www.clipartmax.com/png/full/188-1880082_leaf-flower-clip-art-green-corner-border-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054" y="3307404"/>
            <a:ext cx="2965946" cy="33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5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8251" y="2541384"/>
            <a:ext cx="7828221" cy="2577415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Педагогический коллектив школы.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Учащиеся.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Родители.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Социальные </a:t>
            </a:r>
            <a:r>
              <a:rPr lang="ru-RU" dirty="0">
                <a:latin typeface="Bookman Old Style" panose="02050604050505020204" pitchFamily="18" charset="0"/>
              </a:rPr>
              <a:t>партнеры (администрация </a:t>
            </a:r>
            <a:r>
              <a:rPr lang="ru-RU" dirty="0" err="1" smtClean="0">
                <a:latin typeface="Bookman Old Style" panose="02050604050505020204" pitchFamily="18" charset="0"/>
              </a:rPr>
              <a:t>Платавского</a:t>
            </a:r>
            <a:r>
              <a:rPr lang="ru-RU" dirty="0" smtClean="0">
                <a:latin typeface="Bookman Old Style" panose="02050604050505020204" pitchFamily="18" charset="0"/>
              </a:rPr>
              <a:t> сельского </a:t>
            </a:r>
            <a:r>
              <a:rPr lang="ru-RU" dirty="0">
                <a:latin typeface="Bookman Old Style" panose="02050604050505020204" pitchFamily="18" charset="0"/>
              </a:rPr>
              <a:t>поселения, ТСЖ «</a:t>
            </a:r>
            <a:r>
              <a:rPr lang="ru-RU" dirty="0" err="1" smtClean="0">
                <a:latin typeface="Bookman Old Style" panose="02050604050505020204" pitchFamily="18" charset="0"/>
              </a:rPr>
              <a:t>Платава</a:t>
            </a:r>
            <a:r>
              <a:rPr lang="ru-RU" dirty="0" smtClean="0">
                <a:latin typeface="Bookman Old Style" panose="02050604050505020204" pitchFamily="18" charset="0"/>
              </a:rPr>
              <a:t>»)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93230" y="499417"/>
            <a:ext cx="10018713" cy="1161535"/>
          </a:xfrm>
          <a:prstGeom prst="rect">
            <a:avLst/>
          </a:prstGeom>
          <a:solidFill>
            <a:schemeClr val="bg1"/>
          </a:solidFill>
          <a:ln w="57150">
            <a:solidFill>
              <a:srgbClr val="799E2E"/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800" b="1" dirty="0" smtClean="0">
                <a:latin typeface="Bookman Old Style" panose="02050604050505020204" pitchFamily="18" charset="0"/>
              </a:rPr>
              <a:t>Участники проекта.</a:t>
            </a:r>
            <a:endParaRPr lang="ru-RU" sz="4800" b="1" dirty="0">
              <a:latin typeface="Bookman Old Style" panose="02050604050505020204" pitchFamily="18" charset="0"/>
            </a:endParaRPr>
          </a:p>
        </p:txBody>
      </p:sp>
      <p:pic>
        <p:nvPicPr>
          <p:cNvPr id="11" name="Picture 2" descr="https://www.clipartmax.com/png/full/188-1880082_leaf-flower-clip-art-green-corner-border-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328" y="2399409"/>
            <a:ext cx="3744324" cy="423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28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982" y="215201"/>
            <a:ext cx="4780304" cy="681086"/>
          </a:xfrm>
          <a:solidFill>
            <a:schemeClr val="bg1"/>
          </a:solidFill>
          <a:ln w="28575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Этапы проекта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5969884"/>
              </p:ext>
            </p:extLst>
          </p:nvPr>
        </p:nvGraphicFramePr>
        <p:xfrm>
          <a:off x="125680" y="1167320"/>
          <a:ext cx="11862039" cy="5253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288">
                  <a:extLst>
                    <a:ext uri="{9D8B030D-6E8A-4147-A177-3AD203B41FA5}">
                      <a16:colId xmlns:a16="http://schemas.microsoft.com/office/drawing/2014/main" val="188580950"/>
                    </a:ext>
                  </a:extLst>
                </a:gridCol>
                <a:gridCol w="2568103">
                  <a:extLst>
                    <a:ext uri="{9D8B030D-6E8A-4147-A177-3AD203B41FA5}">
                      <a16:colId xmlns:a16="http://schemas.microsoft.com/office/drawing/2014/main" val="3373070335"/>
                    </a:ext>
                  </a:extLst>
                </a:gridCol>
                <a:gridCol w="4550080">
                  <a:extLst>
                    <a:ext uri="{9D8B030D-6E8A-4147-A177-3AD203B41FA5}">
                      <a16:colId xmlns:a16="http://schemas.microsoft.com/office/drawing/2014/main" val="4059195119"/>
                    </a:ext>
                  </a:extLst>
                </a:gridCol>
                <a:gridCol w="2570568">
                  <a:extLst>
                    <a:ext uri="{9D8B030D-6E8A-4147-A177-3AD203B41FA5}">
                      <a16:colId xmlns:a16="http://schemas.microsoft.com/office/drawing/2014/main" val="2277927895"/>
                    </a:ext>
                  </a:extLst>
                </a:gridCol>
              </a:tblGrid>
              <a:tr h="651429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Этап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Срок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Основной вид деятельности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Участники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616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Подготовительный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Сентябрь 2019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Bookman Old Style" panose="02050604050505020204" pitchFamily="18" charset="0"/>
                          <a:ea typeface="+mn-ea"/>
                          <a:cs typeface="+mn-cs"/>
                        </a:rPr>
                        <a:t>Проведение  классных часов и родительских собраний по организации работы над проектом. Создание рабочей группы.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Bookman Old Style" panose="02050604050505020204" pitchFamily="18" charset="0"/>
                          <a:ea typeface="+mn-ea"/>
                          <a:cs typeface="+mn-cs"/>
                        </a:rPr>
                        <a:t>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Администрация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, классные руководители.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464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Проектировочный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Октябрь 2019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Разработка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проекта, создание эскизов, схем, подбор необходимого оборудования, расходных материалов, планирование основных работ.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Администрация, рабочая группа проекта.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112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Организационный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Ноябрь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2019 – март 2020 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Закладка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посадочного материала, подбор поставщиков, заключение договоров сотрудничества, приобретение саженцев, необходимого материала и др.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Администрация, рабочая группа, учителя,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учащиеся,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036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Практический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Апрель 2020 г. – октябрь 2020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года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Реализация проекта.</a:t>
                      </a:r>
                    </a:p>
                    <a:p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Администрация, подрядчики, учителя, родители,</a:t>
                      </a:r>
                      <a:r>
                        <a:rPr lang="ru-RU" sz="1600" baseline="0" dirty="0" smtClean="0">
                          <a:latin typeface="Bookman Old Style" panose="02050604050505020204" pitchFamily="18" charset="0"/>
                        </a:rPr>
                        <a:t> учащиеся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4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Аналитический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Ноябрь –декабрь </a:t>
                      </a:r>
                    </a:p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2020 г.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Bookman Old Style" panose="02050604050505020204" pitchFamily="18" charset="0"/>
                        </a:rPr>
                        <a:t>Подведение итогов реализации.</a:t>
                      </a:r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1273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126476" y="350303"/>
            <a:ext cx="6861243" cy="410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Примерные сроки реализации проекта </a:t>
            </a:r>
            <a:r>
              <a:rPr lang="ru-RU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2019-2020  годы  </a:t>
            </a:r>
            <a:endParaRPr lang="ru-RU" dirty="0"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43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597" y="67324"/>
            <a:ext cx="10018713" cy="637161"/>
          </a:xfrm>
          <a:solidFill>
            <a:schemeClr val="bg1"/>
          </a:solidFill>
          <a:ln w="28575">
            <a:solidFill>
              <a:srgbClr val="799E2E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Средства проекта.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1448" y="954931"/>
            <a:ext cx="9105089" cy="527077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Общая стоимость проекта – </a:t>
            </a:r>
            <a:r>
              <a:rPr lang="ru-RU" b="1" dirty="0" smtClean="0">
                <a:latin typeface="Bookman Old Style" panose="02050604050505020204" pitchFamily="18" charset="0"/>
              </a:rPr>
              <a:t>255166,2 </a:t>
            </a:r>
            <a:r>
              <a:rPr lang="ru-RU" dirty="0" smtClean="0">
                <a:latin typeface="Bookman Old Style" panose="02050604050505020204" pitchFamily="18" charset="0"/>
              </a:rPr>
              <a:t>руб.</a:t>
            </a:r>
          </a:p>
          <a:p>
            <a:pPr marL="0" indent="0">
              <a:buNone/>
            </a:pPr>
            <a:r>
              <a:rPr lang="ru-RU" u="sng" dirty="0" smtClean="0">
                <a:latin typeface="Bookman Old Style" panose="02050604050505020204" pitchFamily="18" charset="0"/>
              </a:rPr>
              <a:t>Основные статьи расходов: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Спортивное оборудование.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Строительные материалы.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Лавочки, светильники, стенды, баннеры, посадочный материал.</a:t>
            </a:r>
          </a:p>
          <a:p>
            <a:pPr marL="0" indent="0">
              <a:buNone/>
            </a:pPr>
            <a:r>
              <a:rPr lang="ru-RU" u="sng" dirty="0" smtClean="0">
                <a:latin typeface="Bookman Old Style" panose="02050604050505020204" pitchFamily="18" charset="0"/>
              </a:rPr>
              <a:t>Виды работ, планируемые к реализации через договора: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Выполнение </a:t>
            </a:r>
            <a:r>
              <a:rPr lang="ru-RU" dirty="0" err="1" smtClean="0">
                <a:latin typeface="Bookman Old Style" panose="02050604050505020204" pitchFamily="18" charset="0"/>
              </a:rPr>
              <a:t>отмостки</a:t>
            </a:r>
            <a:r>
              <a:rPr lang="ru-RU" dirty="0" smtClean="0">
                <a:latin typeface="Bookman Old Style" panose="02050604050505020204" pitchFamily="18" charset="0"/>
              </a:rPr>
              <a:t> около школы, установка тренажеров.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Монтаж освещения.</a:t>
            </a:r>
            <a:endParaRPr lang="ru-RU" dirty="0"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u="sng" dirty="0" smtClean="0">
                <a:latin typeface="Bookman Old Style" panose="02050604050505020204" pitchFamily="18" charset="0"/>
              </a:rPr>
              <a:t>Виды работ, реализуемых с помощью собственных средств, помощи родителей и социальных партнеров.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Устройство тротуаров, изгороди вокруг спортивной площадки, монтаж системы полива.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Bookman Old Style" panose="02050604050505020204" pitchFamily="18" charset="0"/>
              </a:rPr>
              <a:t>Монтаж беседки, арки на входе, разбивка клумб, посадка декоративных растений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Picture 2" descr="https://www.clipartmax.com/png/full/188-1880082_leaf-flower-clip-art-green-corner-border-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05" y="4007796"/>
            <a:ext cx="2586865" cy="265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59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8865" y="203887"/>
            <a:ext cx="9488871" cy="1093573"/>
          </a:xfrm>
          <a:ln w="38100">
            <a:solidFill>
              <a:srgbClr val="799E2E"/>
            </a:solidFill>
          </a:ln>
        </p:spPr>
        <p:txBody>
          <a:bodyPr>
            <a:normAutofit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Исходное состояние территории 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365" y="1498172"/>
            <a:ext cx="6981569" cy="47172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1600" y="1840873"/>
            <a:ext cx="2979420" cy="4031873"/>
          </a:xfrm>
          <a:prstGeom prst="rect">
            <a:avLst/>
          </a:prstGeom>
          <a:noFill/>
          <a:ln w="19050"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Bookman Old Style" panose="02050604050505020204" pitchFamily="18" charset="0"/>
              </a:rPr>
              <a:t>Зонирование территории проекта.</a:t>
            </a:r>
          </a:p>
          <a:p>
            <a:pPr algn="ctr"/>
            <a:endParaRPr lang="ru-RU" sz="1600" b="1" dirty="0" smtClean="0">
              <a:latin typeface="Bookman Old Style" panose="02050604050505020204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smtClean="0">
                <a:latin typeface="Bookman Old Style" panose="02050604050505020204" pitchFamily="18" charset="0"/>
              </a:rPr>
              <a:t>Фасадная часть  школы.  </a:t>
            </a:r>
          </a:p>
          <a:p>
            <a:r>
              <a:rPr lang="ru-RU" sz="1600" dirty="0">
                <a:latin typeface="Bookman Old Style" panose="02050604050505020204" pitchFamily="18" charset="0"/>
              </a:rPr>
              <a:t> </a:t>
            </a:r>
            <a:r>
              <a:rPr lang="ru-RU" sz="1600" dirty="0" smtClean="0">
                <a:latin typeface="Bookman Old Style" panose="02050604050505020204" pitchFamily="18" charset="0"/>
              </a:rPr>
              <a:t>    Площадь – 800 м</a:t>
            </a:r>
            <a:r>
              <a:rPr lang="ru-RU" sz="1600" baseline="30000" dirty="0" smtClean="0">
                <a:latin typeface="Bookman Old Style" panose="02050604050505020204" pitchFamily="18" charset="0"/>
              </a:rPr>
              <a:t>2</a:t>
            </a:r>
            <a:r>
              <a:rPr lang="ru-RU" sz="1600" dirty="0" smtClean="0">
                <a:latin typeface="Bookman Old Style" panose="02050604050505020204" pitchFamily="18" charset="0"/>
              </a:rPr>
              <a:t>. </a:t>
            </a:r>
          </a:p>
          <a:p>
            <a:endParaRPr lang="ru-RU" sz="1600" dirty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ru-RU" sz="1600" dirty="0" smtClean="0">
                <a:latin typeface="Bookman Old Style" panose="02050604050505020204" pitchFamily="18" charset="0"/>
              </a:rPr>
              <a:t>Фасадная часть детского сада. Площадь -80 м</a:t>
            </a:r>
            <a:r>
              <a:rPr lang="ru-RU" sz="1600" baseline="30000" dirty="0" smtClean="0">
                <a:latin typeface="Bookman Old Style" panose="02050604050505020204" pitchFamily="18" charset="0"/>
              </a:rPr>
              <a:t>2</a:t>
            </a:r>
          </a:p>
          <a:p>
            <a:endParaRPr lang="ru-RU" sz="1600" dirty="0" smtClean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ru-RU" sz="1600" dirty="0" smtClean="0">
                <a:latin typeface="Bookman Old Style" panose="02050604050505020204" pitchFamily="18" charset="0"/>
              </a:rPr>
              <a:t>Спортивная зона, примыкающая к многофункциональной спортивной площадке. Площадь – 420  м</a:t>
            </a:r>
            <a:r>
              <a:rPr lang="ru-RU" sz="1600" baseline="30000" dirty="0" smtClean="0">
                <a:latin typeface="Bookman Old Style" panose="02050604050505020204" pitchFamily="18" charset="0"/>
              </a:rPr>
              <a:t>2</a:t>
            </a:r>
            <a:r>
              <a:rPr lang="ru-RU" sz="1600" dirty="0" smtClean="0">
                <a:latin typeface="Bookman Old Style" panose="0205060405050502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17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627" y="3898475"/>
            <a:ext cx="3474773" cy="2606080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158" y="142875"/>
            <a:ext cx="3274483" cy="2455862"/>
          </a:xfr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770" y="1161965"/>
            <a:ext cx="4286784" cy="2479765"/>
          </a:xfrm>
          <a:prstGeom prst="rect">
            <a:avLst/>
          </a:prstGeom>
        </p:spPr>
      </p:pic>
      <p:sp>
        <p:nvSpPr>
          <p:cNvPr id="15" name="Заголовок 3"/>
          <p:cNvSpPr>
            <a:spLocks noGrp="1"/>
          </p:cNvSpPr>
          <p:nvPr>
            <p:ph type="title"/>
          </p:nvPr>
        </p:nvSpPr>
        <p:spPr>
          <a:xfrm>
            <a:off x="1869940" y="219420"/>
            <a:ext cx="6678614" cy="695325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799E2E"/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Фасадная часть школы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0897" y="2257034"/>
            <a:ext cx="3692522" cy="276939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675158" y="2903490"/>
            <a:ext cx="3327794" cy="3785652"/>
          </a:xfrm>
          <a:prstGeom prst="rect">
            <a:avLst/>
          </a:prstGeom>
          <a:noFill/>
          <a:ln w="28575">
            <a:solidFill>
              <a:srgbClr val="799E2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Bookman Old Style" panose="02050604050505020204" pitchFamily="18" charset="0"/>
              </a:rPr>
              <a:t>Задачи:</a:t>
            </a:r>
            <a:endParaRPr lang="ru-RU" sz="1600" dirty="0">
              <a:latin typeface="Bookman Old Style" panose="020506040505050202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Bookman Old Style" panose="02050604050505020204" pitchFamily="18" charset="0"/>
              </a:rPr>
              <a:t>Ремонт </a:t>
            </a:r>
            <a:r>
              <a:rPr lang="ru-RU" sz="1600" dirty="0" err="1" smtClean="0">
                <a:latin typeface="Bookman Old Style" panose="02050604050505020204" pitchFamily="18" charset="0"/>
              </a:rPr>
              <a:t>отмостки</a:t>
            </a:r>
            <a:r>
              <a:rPr lang="ru-RU" sz="1600" dirty="0" smtClean="0">
                <a:latin typeface="Bookman Old Style" panose="02050604050505020204" pitchFamily="18" charset="0"/>
              </a:rPr>
              <a:t> около фундамента.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Bookman Old Style" panose="02050604050505020204" pitchFamily="18" charset="0"/>
              </a:rPr>
              <a:t>Замена входного баннера.</a:t>
            </a:r>
            <a:endParaRPr lang="ru-RU" sz="1600" dirty="0">
              <a:latin typeface="Bookman Old Style" panose="020506040505050202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Bookman Old Style" panose="02050604050505020204" pitchFamily="18" charset="0"/>
              </a:rPr>
              <a:t>Разбивка </a:t>
            </a:r>
            <a:r>
              <a:rPr lang="ru-RU" sz="1600" dirty="0" smtClean="0">
                <a:latin typeface="Bookman Old Style" panose="02050604050505020204" pitchFamily="18" charset="0"/>
              </a:rPr>
              <a:t>газонов.</a:t>
            </a:r>
            <a:endParaRPr lang="ru-RU" sz="1600" dirty="0">
              <a:latin typeface="Bookman Old Style" panose="020506040505050202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Bookman Old Style" panose="02050604050505020204" pitchFamily="18" charset="0"/>
              </a:rPr>
              <a:t>Приобретение и посадка декоративных </a:t>
            </a:r>
            <a:r>
              <a:rPr lang="ru-RU" sz="1600" dirty="0" smtClean="0">
                <a:latin typeface="Bookman Old Style" panose="02050604050505020204" pitchFamily="18" charset="0"/>
              </a:rPr>
              <a:t>растений (</a:t>
            </a:r>
            <a:r>
              <a:rPr lang="ru-RU" sz="1600" dirty="0" smtClean="0">
                <a:latin typeface="Bookman Old Style" panose="02050604050505020204" pitchFamily="18" charset="0"/>
              </a:rPr>
              <a:t>хвойных </a:t>
            </a:r>
            <a:r>
              <a:rPr lang="ru-RU" sz="1600" dirty="0" smtClean="0">
                <a:latin typeface="Bookman Old Style" panose="02050604050505020204" pitchFamily="18" charset="0"/>
              </a:rPr>
              <a:t>и </a:t>
            </a:r>
            <a:r>
              <a:rPr lang="ru-RU" sz="1600" dirty="0" smtClean="0">
                <a:latin typeface="Bookman Old Style" panose="02050604050505020204" pitchFamily="18" charset="0"/>
              </a:rPr>
              <a:t>декоративно-лиственных кустарников).</a:t>
            </a:r>
            <a:endParaRPr lang="ru-RU" sz="1600" dirty="0">
              <a:latin typeface="Bookman Old Style" panose="020506040505050202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Bookman Old Style" panose="02050604050505020204" pitchFamily="18" charset="0"/>
              </a:rPr>
              <a:t>Обустройство зон </a:t>
            </a:r>
            <a:r>
              <a:rPr lang="ru-RU" sz="1600" dirty="0" smtClean="0">
                <a:latin typeface="Bookman Old Style" panose="02050604050505020204" pitchFamily="18" charset="0"/>
              </a:rPr>
              <a:t>отдыха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Bookman Old Style" panose="02050604050505020204" pitchFamily="18" charset="0"/>
              </a:rPr>
              <a:t>Проведение системы полива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Bookman Old Style" panose="02050604050505020204" pitchFamily="18" charset="0"/>
              </a:rPr>
              <a:t>Установка дополнительного освещения. </a:t>
            </a:r>
            <a:r>
              <a:rPr lang="ru-RU" sz="1600" dirty="0">
                <a:latin typeface="Bookman Old Style" panose="0205060405050502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1480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1" y="1543050"/>
            <a:ext cx="12000970" cy="4369051"/>
          </a:xfrm>
        </p:spPr>
      </p:pic>
      <p:sp>
        <p:nvSpPr>
          <p:cNvPr id="11" name="Текст 2"/>
          <p:cNvSpPr>
            <a:spLocks noGrp="1"/>
          </p:cNvSpPr>
          <p:nvPr>
            <p:ph type="title"/>
          </p:nvPr>
        </p:nvSpPr>
        <p:spPr>
          <a:xfrm>
            <a:off x="1541463" y="352425"/>
            <a:ext cx="10018712" cy="89535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799E2E"/>
            </a:solidFill>
          </a:ln>
        </p:spPr>
        <p:txBody>
          <a:bodyPr>
            <a:no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Схема  архитектурно-планировочного решения фасадной части школы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41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7510" y="204277"/>
            <a:ext cx="6067426" cy="800100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799E2E"/>
            </a:solidFill>
          </a:ln>
        </p:spPr>
        <p:txBody>
          <a:bodyPr>
            <a:norm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Ожидаемые результаты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69399" y="1250658"/>
            <a:ext cx="6086604" cy="923330"/>
          </a:xfrm>
          <a:prstGeom prst="rect">
            <a:avLst/>
          </a:prstGeom>
          <a:noFill/>
          <a:ln w="28575">
            <a:solidFill>
              <a:srgbClr val="799E2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anose="02050604050505020204" pitchFamily="18" charset="0"/>
              </a:rPr>
              <a:t>Групповые посадки декоративных растений</a:t>
            </a:r>
            <a:r>
              <a:rPr lang="ru-RU" dirty="0" smtClean="0">
                <a:latin typeface="Bookman Old Style" panose="02050604050505020204" pitchFamily="18" charset="0"/>
              </a:rPr>
              <a:t>. Грунт под растениями засыпан декоративным щебнем или щепой.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027" y="1167975"/>
            <a:ext cx="2673937" cy="287072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764" y="2760610"/>
            <a:ext cx="2709036" cy="2898039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6888" y="3559597"/>
            <a:ext cx="3013275" cy="3025138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0058400" y="4343400"/>
            <a:ext cx="1924050" cy="369332"/>
          </a:xfrm>
          <a:prstGeom prst="wedgeRectCallout">
            <a:avLst>
              <a:gd name="adj1" fmla="val -28252"/>
              <a:gd name="adj2" fmla="val -341635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Можжевельник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9456914" y="604327"/>
            <a:ext cx="1924050" cy="646331"/>
          </a:xfrm>
          <a:prstGeom prst="wedgeRectCallout">
            <a:avLst>
              <a:gd name="adj1" fmla="val 12012"/>
              <a:gd name="adj2" fmla="val 225741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Пузыреплодник </a:t>
            </a:r>
            <a:r>
              <a:rPr lang="ru-RU" dirty="0" err="1" smtClean="0"/>
              <a:t>калинолистный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8877300" y="4602344"/>
            <a:ext cx="1003300" cy="369332"/>
          </a:xfrm>
          <a:prstGeom prst="wedgeRectCallout">
            <a:avLst>
              <a:gd name="adj1" fmla="val 7191"/>
              <a:gd name="adj2" fmla="val -413846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Хоста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7085275" y="2728446"/>
            <a:ext cx="1346183" cy="369332"/>
          </a:xfrm>
          <a:prstGeom prst="wedgeRectCallout">
            <a:avLst>
              <a:gd name="adj1" fmla="val 115368"/>
              <a:gd name="adj2" fmla="val -135316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Форзиция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295289" y="4158734"/>
            <a:ext cx="1924050" cy="369332"/>
          </a:xfrm>
          <a:prstGeom prst="wedgeRectCallout">
            <a:avLst>
              <a:gd name="adj1" fmla="val 77653"/>
              <a:gd name="adj2" fmla="val 71148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Можжевельник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3588651" y="6215403"/>
            <a:ext cx="1924050" cy="369332"/>
          </a:xfrm>
          <a:prstGeom prst="wedgeRectCallout">
            <a:avLst>
              <a:gd name="adj1" fmla="val 82639"/>
              <a:gd name="adj2" fmla="val -262547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Можжевельник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7326863" y="6431604"/>
            <a:ext cx="1003300" cy="369332"/>
          </a:xfrm>
          <a:prstGeom prst="wedgeRectCallout">
            <a:avLst>
              <a:gd name="adj1" fmla="val -67492"/>
              <a:gd name="adj2" fmla="val -290054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Хоста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8431458" y="5684191"/>
            <a:ext cx="1449142" cy="369332"/>
          </a:xfrm>
          <a:prstGeom prst="wedgeRectCallout">
            <a:avLst>
              <a:gd name="adj1" fmla="val -101568"/>
              <a:gd name="adj2" fmla="val -386337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Астильба</a:t>
            </a:r>
            <a:endParaRPr lang="ru-RU" dirty="0"/>
          </a:p>
        </p:txBody>
      </p:sp>
      <p:sp>
        <p:nvSpPr>
          <p:cNvPr id="44" name="TextBox 43"/>
          <p:cNvSpPr txBox="1"/>
          <p:nvPr/>
        </p:nvSpPr>
        <p:spPr>
          <a:xfrm>
            <a:off x="5663252" y="3159532"/>
            <a:ext cx="1003300" cy="369332"/>
          </a:xfrm>
          <a:prstGeom prst="wedgeRectCallout">
            <a:avLst>
              <a:gd name="adj1" fmla="val 42634"/>
              <a:gd name="adj2" fmla="val 181039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Жасмин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2113585" y="2352193"/>
            <a:ext cx="1147851" cy="369332"/>
          </a:xfrm>
          <a:prstGeom prst="wedgeRectCallout">
            <a:avLst>
              <a:gd name="adj1" fmla="val 82690"/>
              <a:gd name="adj2" fmla="val 253250"/>
            </a:avLst>
          </a:prstGeom>
          <a:solidFill>
            <a:schemeClr val="bg1"/>
          </a:solidFill>
          <a:ln>
            <a:solidFill>
              <a:srgbClr val="688828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Барбарис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85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4411" y="469901"/>
            <a:ext cx="9056689" cy="736600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688828"/>
            </a:solidFill>
          </a:ln>
        </p:spPr>
        <p:txBody>
          <a:bodyPr/>
          <a:lstStyle/>
          <a:p>
            <a:r>
              <a:rPr lang="ru-RU" dirty="0" smtClean="0"/>
              <a:t>Ожидаемые результаты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9325" y="1872084"/>
            <a:ext cx="6292550" cy="11700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95599" y="1487559"/>
            <a:ext cx="5791199" cy="461665"/>
          </a:xfrm>
          <a:prstGeom prst="rect">
            <a:avLst/>
          </a:prstGeom>
          <a:noFill/>
          <a:ln w="28575">
            <a:solidFill>
              <a:srgbClr val="799E2E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Бордюры и одиночные посадки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3683000" y="4241800"/>
            <a:ext cx="45719" cy="457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лако 6"/>
          <p:cNvSpPr/>
          <p:nvPr/>
        </p:nvSpPr>
        <p:spPr>
          <a:xfrm>
            <a:off x="7823199" y="3327733"/>
            <a:ext cx="4235449" cy="2590467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12" b="95536" l="6889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822" y="2053640"/>
            <a:ext cx="3892549" cy="33908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509226" y="4351549"/>
            <a:ext cx="4568876" cy="961544"/>
          </a:xfrm>
          <a:prstGeom prst="rect">
            <a:avLst/>
          </a:prstGeom>
        </p:spPr>
      </p:pic>
      <p:sp>
        <p:nvSpPr>
          <p:cNvPr id="12" name="Прямоугольная выноска 11"/>
          <p:cNvSpPr/>
          <p:nvPr/>
        </p:nvSpPr>
        <p:spPr>
          <a:xfrm>
            <a:off x="9652000" y="1460730"/>
            <a:ext cx="1689100" cy="612648"/>
          </a:xfrm>
          <a:prstGeom prst="wedgeRectCallout">
            <a:avLst>
              <a:gd name="adj1" fmla="val -32226"/>
              <a:gd name="adj2" fmla="val 15992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Барбарис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4-конечная звезда 12"/>
          <p:cNvSpPr/>
          <p:nvPr/>
        </p:nvSpPr>
        <p:spPr>
          <a:xfrm>
            <a:off x="3785222" y="5355430"/>
            <a:ext cx="1921271" cy="1052703"/>
          </a:xfrm>
          <a:prstGeom prst="star4">
            <a:avLst>
              <a:gd name="adj" fmla="val 5000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Бархатцы,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лапчатка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3527480" y="3205446"/>
            <a:ext cx="2931055" cy="584971"/>
          </a:xfrm>
          <a:prstGeom prst="wedgeRectCallout">
            <a:avLst>
              <a:gd name="adj1" fmla="val -36737"/>
              <a:gd name="adj2" fmla="val -10541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Лаванда, </a:t>
            </a:r>
            <a:r>
              <a:rPr lang="ru-RU" dirty="0" err="1" smtClean="0">
                <a:solidFill>
                  <a:schemeClr val="tx1"/>
                </a:solidFill>
              </a:rPr>
              <a:t>кампанула</a:t>
            </a:r>
            <a:r>
              <a:rPr lang="ru-RU" dirty="0" smtClean="0">
                <a:solidFill>
                  <a:schemeClr val="tx1"/>
                </a:solidFill>
              </a:rPr>
              <a:t> и др.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868" b="98053" l="259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6" y="3205445"/>
            <a:ext cx="2325204" cy="154798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89" y="5533534"/>
            <a:ext cx="1075512" cy="107551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729" y="5483516"/>
            <a:ext cx="1029428" cy="1087550"/>
          </a:xfrm>
          <a:prstGeom prst="rect">
            <a:avLst/>
          </a:prstGeom>
        </p:spPr>
      </p:pic>
      <p:sp>
        <p:nvSpPr>
          <p:cNvPr id="20" name="Прямоугольная выноска 19"/>
          <p:cNvSpPr/>
          <p:nvPr/>
        </p:nvSpPr>
        <p:spPr>
          <a:xfrm>
            <a:off x="7823199" y="6159833"/>
            <a:ext cx="2335076" cy="539004"/>
          </a:xfrm>
          <a:prstGeom prst="wedgeRectCallout">
            <a:avLst>
              <a:gd name="adj1" fmla="val 44164"/>
              <a:gd name="adj2" fmla="val -13371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Декоративный  щебень или щепа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75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3535" y="1529989"/>
            <a:ext cx="4223746" cy="847026"/>
          </a:xfrm>
          <a:noFill/>
          <a:ln w="28575">
            <a:solidFill>
              <a:srgbClr val="799E2E"/>
            </a:solidFill>
          </a:ln>
        </p:spPr>
        <p:txBody>
          <a:bodyPr/>
          <a:lstStyle/>
          <a:p>
            <a:r>
              <a:rPr lang="ru-RU" dirty="0" smtClean="0">
                <a:latin typeface="Bookman Old Style" panose="02050604050505020204" pitchFamily="18" charset="0"/>
              </a:rPr>
              <a:t>Зона отдыха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578" t="740" r="3808" b="14519"/>
          <a:stretch/>
        </p:blipFill>
        <p:spPr>
          <a:xfrm>
            <a:off x="1933573" y="3145006"/>
            <a:ext cx="3392490" cy="2633493"/>
          </a:xfrm>
          <a:prstGeom prst="rect">
            <a:avLst/>
          </a:prstGeom>
          <a:ln w="19050">
            <a:solidFill>
              <a:srgbClr val="799E2E"/>
            </a:solidFill>
          </a:ln>
        </p:spPr>
      </p:pic>
      <p:sp>
        <p:nvSpPr>
          <p:cNvPr id="5" name="Прямоугольная выноска 4"/>
          <p:cNvSpPr/>
          <p:nvPr/>
        </p:nvSpPr>
        <p:spPr>
          <a:xfrm>
            <a:off x="1749427" y="2700504"/>
            <a:ext cx="1206500" cy="355602"/>
          </a:xfrm>
          <a:prstGeom prst="wedgeRectCallout">
            <a:avLst>
              <a:gd name="adj1" fmla="val -13465"/>
              <a:gd name="adj2" fmla="val 22321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фонарь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3812382" y="6223000"/>
            <a:ext cx="1206500" cy="355602"/>
          </a:xfrm>
          <a:prstGeom prst="wedgeRectCallout">
            <a:avLst>
              <a:gd name="adj1" fmla="val 29693"/>
              <a:gd name="adj2" fmla="val -36249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лавочка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2964655" y="3304336"/>
            <a:ext cx="1771651" cy="587719"/>
          </a:xfrm>
          <a:prstGeom prst="wedgeRectCallout">
            <a:avLst>
              <a:gd name="adj1" fmla="val -18502"/>
              <a:gd name="adj2" fmla="val 19409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Шахматный столик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351177" y="2178992"/>
            <a:ext cx="5637317" cy="359634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72" t="20622" r="60029" b="17526"/>
          <a:stretch/>
        </p:blipFill>
        <p:spPr>
          <a:xfrm>
            <a:off x="10514267" y="47453"/>
            <a:ext cx="1787942" cy="4358924"/>
          </a:xfrm>
          <a:prstGeom prst="rect">
            <a:avLst/>
          </a:prstGeom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011766" y="185920"/>
            <a:ext cx="7405689" cy="736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688828"/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mtClean="0"/>
              <a:t>Ожидаемые результаты</a:t>
            </a:r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474" b="89426" l="18887" r="51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576" t="52719" r="47911" b="10157"/>
          <a:stretch/>
        </p:blipFill>
        <p:spPr>
          <a:xfrm>
            <a:off x="6295073" y="2567243"/>
            <a:ext cx="2659857" cy="206190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474" b="89426" l="18887" r="51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576" t="52719" r="47911" b="10157"/>
          <a:stretch/>
        </p:blipFill>
        <p:spPr>
          <a:xfrm>
            <a:off x="9075416" y="2193373"/>
            <a:ext cx="2659857" cy="206190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770" b="80020" l="21504" r="604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53" t="29259" r="39318" b="19815"/>
          <a:stretch/>
        </p:blipFill>
        <p:spPr>
          <a:xfrm>
            <a:off x="7542758" y="1529989"/>
            <a:ext cx="2911266" cy="290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153" y="217506"/>
            <a:ext cx="9601611" cy="602626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Ус</a:t>
            </a:r>
            <a:r>
              <a:rPr lang="ru-RU" dirty="0" smtClean="0">
                <a:latin typeface="Bookman Old Style" panose="02050604050505020204" pitchFamily="18" charset="0"/>
              </a:rPr>
              <a:t>тановка дополнительного освещения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481" y="1366886"/>
            <a:ext cx="6121081" cy="407051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7666" y="1366886"/>
            <a:ext cx="3794700" cy="3124201"/>
          </a:xfrm>
        </p:spPr>
        <p:txBody>
          <a:bodyPr>
            <a:normAutofit fontScale="92500" lnSpcReduction="20000"/>
          </a:bodyPr>
          <a:lstStyle/>
          <a:p>
            <a:endParaRPr lang="ru-RU" dirty="0" smtClean="0">
              <a:latin typeface="Bookman Old Style" panose="02050604050505020204" pitchFamily="18" charset="0"/>
            </a:endParaRPr>
          </a:p>
          <a:p>
            <a:r>
              <a:rPr lang="ru-RU" dirty="0" smtClean="0">
                <a:latin typeface="Bookman Old Style" panose="02050604050505020204" pitchFamily="18" charset="0"/>
              </a:rPr>
              <a:t>Установка высоких фонарей около зон отдыха.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Установка подсветки декоративных групп  светодиодными светильниками на солнечных батареях.</a:t>
            </a:r>
          </a:p>
          <a:p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05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435" y="352426"/>
            <a:ext cx="8755064" cy="666750"/>
          </a:xfrm>
          <a:solidFill>
            <a:schemeClr val="accent1">
              <a:lumMod val="20000"/>
              <a:lumOff val="80000"/>
            </a:schemeClr>
          </a:solidFill>
          <a:ln w="38100">
            <a:solidFill>
              <a:srgbClr val="799E2E"/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Фасадная часть детского сада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35584" y="1688886"/>
            <a:ext cx="5397606" cy="3778659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667624" y="1820863"/>
            <a:ext cx="3800475" cy="2808288"/>
          </a:xfrm>
          <a:ln w="28575">
            <a:solidFill>
              <a:srgbClr val="799E2E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Bookman Old Style" panose="02050604050505020204" pitchFamily="18" charset="0"/>
              </a:rPr>
              <a:t>Задачи:</a:t>
            </a:r>
            <a:endParaRPr lang="ru-RU" dirty="0">
              <a:latin typeface="Bookman Old Style" panose="02050604050505020204" pitchFamily="18" charset="0"/>
            </a:endParaRPr>
          </a:p>
          <a:p>
            <a:pPr lvl="0"/>
            <a:r>
              <a:rPr lang="ru-RU" dirty="0" smtClean="0">
                <a:latin typeface="Bookman Old Style" panose="02050604050505020204" pitchFamily="18" charset="0"/>
              </a:rPr>
              <a:t>Замена баннера.</a:t>
            </a:r>
          </a:p>
          <a:p>
            <a:pPr lvl="0"/>
            <a:r>
              <a:rPr lang="ru-RU" dirty="0" smtClean="0">
                <a:latin typeface="Bookman Old Style" panose="02050604050505020204" pitchFamily="18" charset="0"/>
              </a:rPr>
              <a:t>Изготовление </a:t>
            </a:r>
            <a:r>
              <a:rPr lang="ru-RU" dirty="0">
                <a:latin typeface="Bookman Old Style" panose="02050604050505020204" pitchFamily="18" charset="0"/>
              </a:rPr>
              <a:t>и установка  уличного детского столика и пеньков-лавочек.</a:t>
            </a:r>
          </a:p>
          <a:p>
            <a:pPr lvl="0"/>
            <a:r>
              <a:rPr lang="ru-RU" dirty="0">
                <a:latin typeface="Bookman Old Style" panose="02050604050505020204" pitchFamily="18" charset="0"/>
              </a:rPr>
              <a:t>Посадка декоративных растений</a:t>
            </a:r>
            <a:r>
              <a:rPr lang="ru-RU" dirty="0" smtClean="0">
                <a:latin typeface="Bookman Old Style" panose="02050604050505020204" pitchFamily="18" charset="0"/>
              </a:rPr>
              <a:t>.</a:t>
            </a:r>
          </a:p>
          <a:p>
            <a:pPr lvl="0"/>
            <a:r>
              <a:rPr lang="ru-RU" dirty="0" smtClean="0">
                <a:latin typeface="Bookman Old Style" panose="02050604050505020204" pitchFamily="18" charset="0"/>
              </a:rPr>
              <a:t>Установка дополнительного освещения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83" b="82931" l="1977" r="969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939" y="4280490"/>
            <a:ext cx="4348160" cy="293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2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2"/>
          <p:cNvSpPr>
            <a:spLocks noGrp="1"/>
          </p:cNvSpPr>
          <p:nvPr>
            <p:ph type="title"/>
          </p:nvPr>
        </p:nvSpPr>
        <p:spPr>
          <a:xfrm>
            <a:off x="2070100" y="304801"/>
            <a:ext cx="9193405" cy="977899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799E2E"/>
            </a:solidFill>
          </a:ln>
        </p:spPr>
        <p:txBody>
          <a:bodyPr>
            <a:no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Схема  архитектурно-планировочного решения фасадной части детского сада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4305"/>
          <a:stretch/>
        </p:blipFill>
        <p:spPr>
          <a:xfrm>
            <a:off x="2022457" y="1624519"/>
            <a:ext cx="9448092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8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4363" y="190098"/>
            <a:ext cx="5909237" cy="544569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Малые архитектурные формы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881567" y="1055531"/>
            <a:ext cx="5195364" cy="343162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799E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675" b="87317" l="9309" r="402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7" t="16829" r="56006" b="11843"/>
          <a:stretch/>
        </p:blipFill>
        <p:spPr>
          <a:xfrm>
            <a:off x="10509689" y="1767036"/>
            <a:ext cx="965347" cy="116336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889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16" t="21855" r="20202" b="9008"/>
          <a:stretch/>
        </p:blipFill>
        <p:spPr>
          <a:xfrm>
            <a:off x="7763681" y="1055531"/>
            <a:ext cx="3134899" cy="204728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675" b="87317" l="9309" r="402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7" t="16829" r="56006" b="11843"/>
          <a:stretch/>
        </p:blipFill>
        <p:spPr>
          <a:xfrm>
            <a:off x="9943520" y="2562950"/>
            <a:ext cx="1073346" cy="129351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675" b="87317" l="9309" r="402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7" t="16829" r="56006" b="11843"/>
          <a:stretch/>
        </p:blipFill>
        <p:spPr>
          <a:xfrm>
            <a:off x="8693802" y="2746600"/>
            <a:ext cx="1023319" cy="123323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675" b="87317" l="9309" r="402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7" t="16829" r="56006" b="11843"/>
          <a:stretch/>
        </p:blipFill>
        <p:spPr>
          <a:xfrm>
            <a:off x="7402472" y="2144667"/>
            <a:ext cx="1087125" cy="1310123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1294220" y="1773922"/>
            <a:ext cx="4334173" cy="240980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https://img-fotki.yandex.ru/get/6611/136487634.663/0_a958b_e6848cfa_X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038" y="1614438"/>
            <a:ext cx="2096829" cy="159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s://www.pngkey.com/png/full/423-4237453_hosta-iso-plantain-lilie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45" y="2562950"/>
            <a:ext cx="2037395" cy="149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612" b="95536" l="6889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687" y="-38930"/>
            <a:ext cx="3430918" cy="2988710"/>
          </a:xfrm>
          <a:prstGeom prst="rect">
            <a:avLst/>
          </a:prstGeom>
        </p:spPr>
      </p:pic>
      <p:sp>
        <p:nvSpPr>
          <p:cNvPr id="23" name="Заголовок 1"/>
          <p:cNvSpPr txBox="1">
            <a:spLocks/>
          </p:cNvSpPr>
          <p:nvPr/>
        </p:nvSpPr>
        <p:spPr>
          <a:xfrm>
            <a:off x="5792215" y="4993578"/>
            <a:ext cx="4717474" cy="1294442"/>
          </a:xfrm>
          <a:prstGeom prst="rect">
            <a:avLst/>
          </a:prstGeom>
          <a:ln w="28575">
            <a:solidFill>
              <a:schemeClr val="accent1"/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 smtClean="0">
                <a:latin typeface="Bookman Old Style" panose="02050604050505020204" pitchFamily="18" charset="0"/>
              </a:rPr>
              <a:t>Групповые и одиночные посадки декоративных кустарников.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880000" y="4487159"/>
            <a:ext cx="3748394" cy="2349997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http://pngimg.com/uploads/fir_tree/fir_tree_PNG368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204" y="4603148"/>
            <a:ext cx="2235401" cy="207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20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915" y="165725"/>
            <a:ext cx="5974906" cy="573041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799E2E"/>
            </a:solidFill>
          </a:ln>
        </p:spPr>
        <p:txBody>
          <a:bodyPr>
            <a:noAutofit/>
          </a:bodyPr>
          <a:lstStyle/>
          <a:p>
            <a:r>
              <a:rPr lang="ru-RU" sz="3200" dirty="0" smtClean="0">
                <a:latin typeface="Bookman Old Style" panose="02050604050505020204" pitchFamily="18" charset="0"/>
              </a:rPr>
              <a:t>Спортивная зона</a:t>
            </a:r>
            <a:endParaRPr lang="ru-RU" sz="3200" dirty="0">
              <a:latin typeface="Bookman Old Style" panose="020506040505050202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308" y="1468064"/>
            <a:ext cx="3262700" cy="2447025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48375" y="3358110"/>
            <a:ext cx="5934075" cy="3380359"/>
          </a:xfrm>
          <a:ln w="28575">
            <a:solidFill>
              <a:srgbClr val="799E2E"/>
            </a:solidFill>
          </a:ln>
        </p:spPr>
        <p:txBody>
          <a:bodyPr anchor="t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Задачи:</a:t>
            </a: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Установка 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ограждения, входной арки, информационных стендов.</a:t>
            </a:r>
            <a:endParaRPr lang="ru-RU" sz="1400" dirty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Укладка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тротуара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. Подготовка основания для спортивного городка.</a:t>
            </a:r>
            <a:endParaRPr lang="ru-RU" sz="1400" dirty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Обустройство спортивного 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городка, включающее приобретение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и 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установку уличных  силовых тренажеров, мини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площадки для </a:t>
            </a:r>
            <a:r>
              <a:rPr lang="ru-RU" sz="1400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воркаута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, теннисного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стола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,  стола </a:t>
            </a:r>
            <a:r>
              <a:rPr lang="ru-RU" sz="1400" dirty="0">
                <a:solidFill>
                  <a:schemeClr val="tx1"/>
                </a:solidFill>
                <a:latin typeface="Bookman Old Style" panose="02050604050505020204" pitchFamily="18" charset="0"/>
              </a:rPr>
              <a:t>для шахмат</a:t>
            </a: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.</a:t>
            </a: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Установка беседки над шахматным столом.</a:t>
            </a: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Установка дополнительного освещения.</a:t>
            </a: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r>
              <a:rPr lang="ru-RU" sz="14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Озеленение.</a:t>
            </a:r>
          </a:p>
          <a:p>
            <a:pPr marL="342900" lvl="0" indent="-342900">
              <a:buClrTx/>
              <a:buSzPct val="100000"/>
              <a:buFont typeface="+mj-lt"/>
              <a:buAutoNum type="arabicPeriod"/>
            </a:pP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691" y="4082644"/>
            <a:ext cx="3358667" cy="2519000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074" y="328249"/>
            <a:ext cx="3268186" cy="22796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115" y="844669"/>
            <a:ext cx="3210052" cy="240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70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2"/>
          <p:cNvSpPr>
            <a:spLocks noGrp="1"/>
          </p:cNvSpPr>
          <p:nvPr>
            <p:ph type="title"/>
          </p:nvPr>
        </p:nvSpPr>
        <p:spPr>
          <a:xfrm>
            <a:off x="490194" y="127279"/>
            <a:ext cx="11557261" cy="551451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rgbClr val="799E2E"/>
            </a:solidFill>
          </a:ln>
        </p:spPr>
        <p:txBody>
          <a:bodyPr>
            <a:no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Схема  архитектурно-планировочного решения </a:t>
            </a:r>
            <a:r>
              <a:rPr lang="ru-RU" sz="2400" dirty="0" smtClean="0">
                <a:latin typeface="Bookman Old Style" panose="02050604050505020204" pitchFamily="18" charset="0"/>
              </a:rPr>
              <a:t>спортивного городка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862" y="749585"/>
            <a:ext cx="6410227" cy="60330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" b="100000" l="0" r="999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90" y="1293694"/>
            <a:ext cx="4428530" cy="442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918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481" y="265297"/>
            <a:ext cx="11197424" cy="643380"/>
          </a:xfr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Обустройство территории спортивного городка.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18" y="1215018"/>
            <a:ext cx="3027444" cy="2270583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286" y="3714296"/>
            <a:ext cx="4605942" cy="25908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5633" y="1084082"/>
            <a:ext cx="6438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Ограждение по периметру декоративным забором.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Установка входной арки.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Укладка тротуара.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Выравнивание поверхности площадки.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Укладка песчаной подушки под спортивные сооружения.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662" y="2842206"/>
            <a:ext cx="4617243" cy="34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2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1317" b="95808" l="12615" r="463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95" t="65252" r="53171" b="2852"/>
          <a:stretch/>
        </p:blipFill>
        <p:spPr>
          <a:xfrm>
            <a:off x="6333352" y="1052251"/>
            <a:ext cx="5673278" cy="3048111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55481" y="265297"/>
            <a:ext cx="11197424" cy="643380"/>
          </a:xfrm>
          <a:prstGeom prst="rect">
            <a:avLst/>
          </a:prstGeom>
          <a:ln w="38100" cap="rnd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atin typeface="Bookman Old Style" panose="02050604050505020204" pitchFamily="18" charset="0"/>
              </a:rPr>
              <a:t>Обустройство территории спортивного городка.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69991" y="3920770"/>
            <a:ext cx="219456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Теннисный стол  антивандальный.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939607" y="6153748"/>
            <a:ext cx="219456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Стол для шахмат.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587054" y="1104913"/>
            <a:ext cx="241862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Беседка  над шахматным столом.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691" l="60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11" y="1428078"/>
            <a:ext cx="5310266" cy="3435742"/>
          </a:xfrm>
          <a:prstGeom prst="rect">
            <a:avLst/>
          </a:prstGeom>
        </p:spPr>
      </p:pic>
      <p:pic>
        <p:nvPicPr>
          <p:cNvPr id="1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61" t="16553" r="4109" b="27463"/>
          <a:stretch/>
        </p:blipFill>
        <p:spPr>
          <a:xfrm>
            <a:off x="4114523" y="3919965"/>
            <a:ext cx="4109989" cy="2671469"/>
          </a:xfrm>
        </p:spPr>
      </p:pic>
    </p:spTree>
    <p:extLst>
      <p:ext uri="{BB962C8B-B14F-4D97-AF65-F5344CB8AC3E}">
        <p14:creationId xmlns:p14="http://schemas.microsoft.com/office/powerpoint/2010/main" val="361567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/>
          <a:srcRect l="17911" t="49390" r="60129" b="17579"/>
          <a:stretch>
            <a:fillRect/>
          </a:stretch>
        </p:blipFill>
        <p:spPr bwMode="auto">
          <a:xfrm>
            <a:off x="251241" y="989864"/>
            <a:ext cx="5421529" cy="5232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WS\AppData\Local\Microsoft\Windows\Temporary Internet Files\Content.Word\жим ногами +брусья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9543" y="3713165"/>
            <a:ext cx="2616481" cy="2726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gorrr\OneDrive\Изображения\благоустройство школы\Жим от груди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6" t="41470" r="40628" b="31234"/>
          <a:stretch>
            <a:fillRect/>
          </a:stretch>
        </p:blipFill>
        <p:spPr bwMode="auto">
          <a:xfrm>
            <a:off x="5942949" y="1273997"/>
            <a:ext cx="2065269" cy="3126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gorrr\OneDrive\Изображения\благоустройство школы\Гребля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1" t="42365" r="39122" b="29756"/>
          <a:stretch>
            <a:fillRect/>
          </a:stretch>
        </p:blipFill>
        <p:spPr bwMode="auto">
          <a:xfrm>
            <a:off x="8711905" y="966526"/>
            <a:ext cx="2253841" cy="245966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1853618" y="139996"/>
            <a:ext cx="8734172" cy="709863"/>
          </a:xfrm>
          <a:prstGeom prst="rect">
            <a:avLst/>
          </a:prstGeom>
          <a:ln w="38100" cap="rnd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smtClean="0">
                <a:latin typeface="Bookman Old Style" panose="02050604050505020204" pitchFamily="18" charset="0"/>
              </a:rPr>
              <a:t>Обустройство территории спортивного городка.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8026" y="6330369"/>
            <a:ext cx="318029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Мини площадка для </a:t>
            </a:r>
            <a:r>
              <a:rPr lang="ru-RU" dirty="0" err="1" smtClean="0"/>
              <a:t>воркаута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767944" y="4639704"/>
            <a:ext cx="343555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Личные спортивные тренажеры.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618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08782" y="186837"/>
            <a:ext cx="10018713" cy="575109"/>
          </a:xfr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Обустройство территории спортивного городка.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0" b="94713" l="25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079" y="3259174"/>
            <a:ext cx="1427134" cy="14295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7" b="96121" l="9752" r="971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81" y="358298"/>
            <a:ext cx="4159276" cy="506683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322" l="4378" r="974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094" y="3636314"/>
            <a:ext cx="1466263" cy="146874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091" b="95308" l="5762" r="95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35" y="3493985"/>
            <a:ext cx="2361398" cy="157272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1472978" y="5357969"/>
            <a:ext cx="911819" cy="1470954"/>
          </a:xfrm>
          <a:prstGeom prst="rect">
            <a:avLst/>
          </a:prstGeom>
        </p:spPr>
      </p:pic>
      <p:sp>
        <p:nvSpPr>
          <p:cNvPr id="33" name="Параллелограмм 32"/>
          <p:cNvSpPr/>
          <p:nvPr/>
        </p:nvSpPr>
        <p:spPr>
          <a:xfrm rot="8932096" flipV="1">
            <a:off x="6100586" y="4381501"/>
            <a:ext cx="3807613" cy="1726795"/>
          </a:xfrm>
          <a:prstGeom prst="parallelogram">
            <a:avLst>
              <a:gd name="adj" fmla="val 103817"/>
            </a:avLst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091" b="95308" l="5762" r="95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3040" y="3986669"/>
            <a:ext cx="2361398" cy="157272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10951492" y="4222708"/>
            <a:ext cx="911819" cy="1470954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9205997" y="4294233"/>
            <a:ext cx="911819" cy="147095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447" y="4449708"/>
            <a:ext cx="1824798" cy="1419288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6993412" y="5598996"/>
            <a:ext cx="4918055" cy="1092282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595903" y="5397568"/>
            <a:ext cx="6403540" cy="133372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91" b="98031" l="1887" r="943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025" y="1664518"/>
            <a:ext cx="2758561" cy="2937838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091" b="95308" l="5762" r="95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020" y="3469976"/>
            <a:ext cx="2361398" cy="1572728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091" b="95308" l="5762" r="95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932" y="3493286"/>
            <a:ext cx="2361398" cy="1572728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76" y="4186919"/>
            <a:ext cx="1824798" cy="1419288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515" y="4224155"/>
            <a:ext cx="1824798" cy="141928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1786106" y="4095654"/>
            <a:ext cx="911819" cy="1470954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3631614" y="4032656"/>
            <a:ext cx="911819" cy="147095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51" b="79126" l="59821" r="965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676" t="87" r="3459" b="16030"/>
          <a:stretch/>
        </p:blipFill>
        <p:spPr>
          <a:xfrm>
            <a:off x="5564821" y="4061097"/>
            <a:ext cx="911819" cy="1470954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88" y="4212021"/>
            <a:ext cx="1736875" cy="1419288"/>
          </a:xfrm>
          <a:prstGeom prst="rect">
            <a:avLst/>
          </a:prstGeom>
        </p:spPr>
      </p:pic>
      <p:sp>
        <p:nvSpPr>
          <p:cNvPr id="57" name="Прямоугольник 56"/>
          <p:cNvSpPr>
            <a:spLocks noChangeAspect="1"/>
          </p:cNvSpPr>
          <p:nvPr/>
        </p:nvSpPr>
        <p:spPr>
          <a:xfrm>
            <a:off x="6993413" y="1413830"/>
            <a:ext cx="2065746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Быстрее! 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Выше!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Сильнее!</a:t>
            </a:r>
            <a:endParaRPr lang="ru-RU" sz="1400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983" y="1498096"/>
            <a:ext cx="503057" cy="57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2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9171" y="501737"/>
            <a:ext cx="9978649" cy="5685053"/>
          </a:xfr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«Если бы каждый человек </a:t>
            </a:r>
          </a:p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    на клочке земли сделал бы все,</a:t>
            </a:r>
          </a:p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       что он может, </a:t>
            </a:r>
          </a:p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           как прекрасна была бы </a:t>
            </a:r>
          </a:p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                  Земля наша» </a:t>
            </a:r>
          </a:p>
          <a:p>
            <a:pPr marL="0" indent="0">
              <a:buNone/>
            </a:pP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                          </a:t>
            </a:r>
            <a:r>
              <a:rPr lang="ru-RU" sz="4000" b="1" dirty="0" err="1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А.П.Чехов</a:t>
            </a:r>
            <a:r>
              <a:rPr lang="ru-RU" sz="4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.</a:t>
            </a:r>
            <a:endParaRPr lang="ru-RU" sz="4000" b="1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 Amour One" panose="02000605020000020004" pitchFamily="2" charset="0"/>
            </a:endParaRPr>
          </a:p>
        </p:txBody>
      </p:sp>
      <p:pic>
        <p:nvPicPr>
          <p:cNvPr id="1026" name="Picture 2" descr="ÐÐµÐ»ÑÐµ ÑÐ²ÐµÑÑ Ð±ÐµÐ· ÑÐ¾Ð½Ð°. White Flow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7" y="3068564"/>
            <a:ext cx="4280238" cy="365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67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761442" y="926284"/>
            <a:ext cx="76231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Успехов </a:t>
            </a:r>
            <a:r>
              <a:rPr lang="ru-RU" sz="72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всем </a:t>
            </a:r>
            <a:br>
              <a:rPr lang="ru-RU" sz="72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</a:br>
            <a:r>
              <a:rPr lang="ru-RU" sz="72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и </a:t>
            </a:r>
            <a:r>
              <a:rPr lang="ru-RU" sz="7200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созидания!</a:t>
            </a:r>
            <a:endParaRPr lang="ru-RU" sz="7200" b="1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 Amour One" panose="02000605020000020004" pitchFamily="2" charset="0"/>
            </a:endParaRPr>
          </a:p>
        </p:txBody>
      </p:sp>
      <p:pic>
        <p:nvPicPr>
          <p:cNvPr id="5" name="Picture 2" descr="ÐÐµÐ»ÑÐµ ÑÐ²ÐµÑÑ Ð±ÐµÐ· ÑÐ¾Ð½Ð°. White Flow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11" y="1751303"/>
            <a:ext cx="5714119" cy="487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6215974" y="4421332"/>
            <a:ext cx="4581727" cy="1323439"/>
          </a:xfrm>
          <a:prstGeom prst="rect">
            <a:avLst/>
          </a:prstGeom>
          <a:effec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 Amour One" panose="02000605020000020004" pitchFamily="2" charset="0"/>
              </a:rPr>
              <a:t>Спасибо за внимание.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 Amour One" panose="0200060502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41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1A9F9826-882C-40B9-8F38-5A3B8CFD19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571</TotalTime>
  <Words>677</Words>
  <Application>Microsoft Office PowerPoint</Application>
  <PresentationFormat>Широкоэкранный</PresentationFormat>
  <Paragraphs>142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Bookman Old Style</vt:lpstr>
      <vt:lpstr>Corbel</vt:lpstr>
      <vt:lpstr>Mon Amour One</vt:lpstr>
      <vt:lpstr>Times New Roman</vt:lpstr>
      <vt:lpstr>Параллакс</vt:lpstr>
      <vt:lpstr>«#наш#школьныйдворик»</vt:lpstr>
      <vt:lpstr>Цели и задачи проекта.</vt:lpstr>
      <vt:lpstr>Презентация PowerPoint</vt:lpstr>
      <vt:lpstr>Этапы проекта</vt:lpstr>
      <vt:lpstr>Средства проекта.</vt:lpstr>
      <vt:lpstr>Исходное состояние территории </vt:lpstr>
      <vt:lpstr>Фасадная часть школы</vt:lpstr>
      <vt:lpstr>Схема  архитектурно-планировочного решения фасадной части школы</vt:lpstr>
      <vt:lpstr>Ожидаемые результаты</vt:lpstr>
      <vt:lpstr>Ожидаемые результаты</vt:lpstr>
      <vt:lpstr>Зона отдыха</vt:lpstr>
      <vt:lpstr>Установка дополнительного освещения</vt:lpstr>
      <vt:lpstr>Фасадная часть детского сада</vt:lpstr>
      <vt:lpstr>Схема  архитектурно-планировочного решения фасадной части детского сада</vt:lpstr>
      <vt:lpstr>Малые архитектурные формы</vt:lpstr>
      <vt:lpstr>Спортивная зона</vt:lpstr>
      <vt:lpstr>Схема  архитектурно-планировочного решения спортивного городка</vt:lpstr>
      <vt:lpstr>Обустройство территории спортивного городка.</vt:lpstr>
      <vt:lpstr>Презентация PowerPoint</vt:lpstr>
      <vt:lpstr>Обустройство территории спортивного городка.</vt:lpstr>
      <vt:lpstr>Обустройство территории спортивного городка.</vt:lpstr>
      <vt:lpstr>Презентация PowerPoint</vt:lpstr>
      <vt:lpstr>Успехов всем  и созидания!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«#наш#школьныйдворик»</dc:title>
  <dc:creator>Сергей Горбунов</dc:creator>
  <cp:lastModifiedBy>Сергей Горбунов</cp:lastModifiedBy>
  <cp:revision>52</cp:revision>
  <dcterms:created xsi:type="dcterms:W3CDTF">2019-10-26T18:15:37Z</dcterms:created>
  <dcterms:modified xsi:type="dcterms:W3CDTF">2019-10-29T21:21:33Z</dcterms:modified>
</cp:coreProperties>
</file>