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708" r:id="rId3"/>
  </p:sldMasterIdLst>
  <p:notesMasterIdLst>
    <p:notesMasterId r:id="rId22"/>
  </p:notesMasterIdLst>
  <p:sldIdLst>
    <p:sldId id="270" r:id="rId4"/>
    <p:sldId id="275" r:id="rId5"/>
    <p:sldId id="278" r:id="rId6"/>
    <p:sldId id="292" r:id="rId7"/>
    <p:sldId id="295" r:id="rId8"/>
    <p:sldId id="283" r:id="rId9"/>
    <p:sldId id="284" r:id="rId10"/>
    <p:sldId id="293" r:id="rId11"/>
    <p:sldId id="272" r:id="rId12"/>
    <p:sldId id="279" r:id="rId13"/>
    <p:sldId id="280" r:id="rId14"/>
    <p:sldId id="291" r:id="rId15"/>
    <p:sldId id="288" r:id="rId16"/>
    <p:sldId id="289" r:id="rId17"/>
    <p:sldId id="282" r:id="rId18"/>
    <p:sldId id="287" r:id="rId19"/>
    <p:sldId id="298" r:id="rId20"/>
    <p:sldId id="29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00"/>
    <a:srgbClr val="B4C5C8"/>
    <a:srgbClr val="BBCACD"/>
    <a:srgbClr val="314200"/>
    <a:srgbClr val="5DC036"/>
    <a:srgbClr val="863600"/>
    <a:srgbClr val="542200"/>
    <a:srgbClr val="CCECFF"/>
    <a:srgbClr val="161E00"/>
    <a:srgbClr val="8FEA7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83" autoAdjust="0"/>
    <p:restoredTop sz="93310" autoAdjust="0"/>
  </p:normalViewPr>
  <p:slideViewPr>
    <p:cSldViewPr>
      <p:cViewPr varScale="1">
        <p:scale>
          <a:sx n="101" d="100"/>
          <a:sy n="101" d="100"/>
        </p:scale>
        <p:origin x="-1188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1400" dirty="0" smtClean="0"/>
              <a:t>Нравится</a:t>
            </a:r>
            <a:r>
              <a:rPr lang="ru-RU" sz="1400" baseline="0" dirty="0" smtClean="0"/>
              <a:t> ли вам, как выглядит наша школа?</a:t>
            </a:r>
            <a:endParaRPr lang="ru-RU" sz="1400" dirty="0"/>
          </a:p>
        </c:rich>
      </c:tx>
      <c:layout>
        <c:manualLayout>
          <c:xMode val="edge"/>
          <c:yMode val="edge"/>
          <c:x val="0.14978985778801776"/>
          <c:y val="1.4608537213810713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explosion val="2"/>
          </c:dPt>
          <c:dPt>
            <c:idx val="1"/>
            <c:explosion val="1"/>
          </c:dPt>
          <c:dLbls>
            <c:showPercent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 formatCode="0%">
                  <c:v>55</c:v>
                </c:pt>
                <c:pt idx="1">
                  <c:v>45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dirty="0" smtClean="0"/>
              <a:t>Хотели</a:t>
            </a:r>
            <a:r>
              <a:rPr lang="ru-RU" sz="1400" baseline="0" dirty="0" smtClean="0"/>
              <a:t> бы вы изменить внешний облик школы?</a:t>
            </a:r>
            <a:endParaRPr lang="ru-RU" sz="1400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"/>
          <c:dLbls>
            <c:showPercent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 formatCode="0%">
                  <c:v>79</c:v>
                </c:pt>
                <c:pt idx="1">
                  <c:v>21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dirty="0" smtClean="0"/>
              <a:t>Хотели</a:t>
            </a:r>
            <a:r>
              <a:rPr lang="ru-RU" sz="1400" baseline="0" dirty="0" smtClean="0"/>
              <a:t> бы вы увидеть на территории школы арт-объекты?</a:t>
            </a:r>
            <a:endParaRPr lang="ru-RU" sz="1400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"/>
          <c:dPt>
            <c:idx val="1"/>
            <c:explosion val="15"/>
          </c:dPt>
          <c:dLbls>
            <c:showPercent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 formatCode="0%">
                  <c:v>95</c:v>
                </c:pt>
                <c:pt idx="1">
                  <c:v>5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1400" dirty="0" smtClean="0"/>
              <a:t>Готовы</a:t>
            </a:r>
            <a:r>
              <a:rPr lang="ru-RU" sz="1400" baseline="0" dirty="0" smtClean="0"/>
              <a:t> ли вы принять участие в проекте лично?</a:t>
            </a:r>
            <a:endParaRPr lang="ru-RU" sz="1400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"/>
          <c:dPt>
            <c:idx val="1"/>
            <c:explosion val="8"/>
          </c:dPt>
          <c:dLbls>
            <c:showPercent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 formatCode="0%">
                  <c:v>90</c:v>
                </c:pt>
                <c:pt idx="1">
                  <c:v>10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907A97-0645-48B3-BB96-21F8E0C1D11E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BC469F-0BE4-4BB6-B2C5-23D3F92E080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79670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29.10.2019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Relationship Id="rId1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4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6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15370" cy="1285884"/>
          </a:xfrm>
          <a:solidFill>
            <a:srgbClr val="5DC036"/>
          </a:solidFill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alt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Estrangelo Edessa" pitchFamily="66" charset="0"/>
              </a:rPr>
              <a:t>МБОУ «</a:t>
            </a:r>
            <a:r>
              <a:rPr lang="ru-RU" alt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Estrangelo Edessa" pitchFamily="66" charset="0"/>
              </a:rPr>
              <a:t>Краснолипьевская</a:t>
            </a:r>
            <a:r>
              <a:rPr lang="ru-RU" alt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Estrangelo Edessa" pitchFamily="66" charset="0"/>
              </a:rPr>
              <a:t> школа»</a:t>
            </a:r>
            <a:br>
              <a:rPr lang="ru-RU" alt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Estrangelo Edessa" pitchFamily="66" charset="0"/>
              </a:rPr>
            </a:br>
            <a:r>
              <a:rPr lang="ru-RU" alt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Estrangelo Edessa" pitchFamily="66" charset="0"/>
              </a:rPr>
              <a:t>Репьевский</a:t>
            </a:r>
            <a:r>
              <a:rPr lang="ru-RU" alt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Estrangelo Edessa" pitchFamily="66" charset="0"/>
              </a:rPr>
              <a:t> муниципальный район</a:t>
            </a:r>
            <a:br>
              <a:rPr lang="ru-RU" alt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Estrangelo Edessa" pitchFamily="66" charset="0"/>
              </a:rPr>
            </a:br>
            <a:r>
              <a:rPr lang="ru-RU" alt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Estrangelo Edessa" pitchFamily="66" charset="0"/>
              </a:rPr>
              <a:t>Воронежская область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Estrangelo Edessa" pitchFamily="66" charset="0"/>
            </a:endParaRPr>
          </a:p>
        </p:txBody>
      </p:sp>
      <p:sp>
        <p:nvSpPr>
          <p:cNvPr id="8" name="Заголовок 4"/>
          <p:cNvSpPr>
            <a:spLocks noGrp="1"/>
          </p:cNvSpPr>
          <p:nvPr>
            <p:ph type="title"/>
          </p:nvPr>
        </p:nvSpPr>
        <p:spPr>
          <a:xfrm>
            <a:off x="3214678" y="6357958"/>
            <a:ext cx="3286148" cy="285752"/>
          </a:xfrm>
          <a:solidFill>
            <a:schemeClr val="bg2">
              <a:lumMod val="75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</a:pPr>
            <a:endParaRPr lang="ru-RU" sz="1400" i="1" dirty="0">
              <a:ln>
                <a:solidFill>
                  <a:srgbClr val="314200"/>
                </a:solidFill>
              </a:ln>
              <a:latin typeface="Arial Black" pitchFamily="34" charset="0"/>
            </a:endParaRPr>
          </a:p>
        </p:txBody>
      </p:sp>
      <p:sp>
        <p:nvSpPr>
          <p:cNvPr id="9" name="Заголовок 4"/>
          <p:cNvSpPr txBox="1">
            <a:spLocks/>
          </p:cNvSpPr>
          <p:nvPr/>
        </p:nvSpPr>
        <p:spPr>
          <a:xfrm>
            <a:off x="2357422" y="6357958"/>
            <a:ext cx="4214842" cy="366714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75000" lnSpcReduction="20000"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2019 год</a:t>
            </a:r>
            <a:endParaRPr kumimoji="0" lang="ru-RU" sz="2800" b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10" name="Рисунок 9" descr="D:\Суровцева Е.И\Фотографии\фонтан\P1100198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15002" r="15002"/>
          <a:stretch>
            <a:fillRect/>
          </a:stretch>
        </p:blipFill>
        <p:spPr bwMode="auto">
          <a:xfrm>
            <a:off x="4643438" y="2214554"/>
            <a:ext cx="3429024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одзаголовок 5"/>
          <p:cNvSpPr>
            <a:spLocks noGrp="1"/>
          </p:cNvSpPr>
          <p:nvPr>
            <p:ph type="body" sz="half" idx="2"/>
          </p:nvPr>
        </p:nvSpPr>
        <p:spPr>
          <a:xfrm>
            <a:off x="571472" y="2143116"/>
            <a:ext cx="3714776" cy="4000528"/>
          </a:xfrm>
          <a:solidFill>
            <a:schemeClr val="bg2">
              <a:lumMod val="40000"/>
              <a:lumOff val="60000"/>
            </a:schemeClr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Impact" pitchFamily="34" charset="0"/>
              </a:rPr>
              <a:t>Социально – экологический  проект</a:t>
            </a:r>
          </a:p>
          <a:p>
            <a:pPr algn="ctr"/>
            <a:r>
              <a:rPr lang="ru-RU" sz="2400" dirty="0" smtClean="0">
                <a:latin typeface="Impact" pitchFamily="34" charset="0"/>
              </a:rPr>
              <a:t> «Благоустройство партерной зоны  школьного двора»</a:t>
            </a:r>
            <a:endParaRPr lang="ru-RU" sz="2400" dirty="0">
              <a:latin typeface="Impact" pitchFamily="34" charset="0"/>
            </a:endParaRPr>
          </a:p>
        </p:txBody>
      </p:sp>
      <p:pic>
        <p:nvPicPr>
          <p:cNvPr id="7" name="Рисунок 6" descr="https://avatars.mds.yandex.net/get-zen_doc/118017/pub_5d4c0ab8ec575b00ad62166d_5d4c0aceb5e99200add6f2ab/scale_240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4643446"/>
            <a:ext cx="1928826" cy="12144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7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642918"/>
            <a:ext cx="1071570" cy="1024442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596" y="785794"/>
            <a:ext cx="6929486" cy="1000132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Проблема благоустройства школьной территории стала актуальной с первых лет ее существования. Эта проблема остаётся актуальной для нас и в настоящее время, что способствует воспитанию у детей эстетического вкуса, формирования чувства ответственности за свою школу и желания изменить облик школы к лучшему.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57158" y="1928803"/>
            <a:ext cx="8429684" cy="928694"/>
          </a:xfr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ruthCYR Ultra" pitchFamily="50" charset="-52"/>
              </a:rPr>
              <a:t>Благоустройство школьного двора мы решили начать с партерной зоны (центральной - перед входом )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86314" y="0"/>
            <a:ext cx="36433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ruthCYR Ultra" pitchFamily="50" charset="-52"/>
              </a:rPr>
              <a:t>Актуальность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TruthCYR Ultra" pitchFamily="50" charset="-52"/>
            </a:endParaRPr>
          </a:p>
        </p:txBody>
      </p:sp>
      <p:pic>
        <p:nvPicPr>
          <p:cNvPr id="1026" name="Picture 2" descr="C:\Users\Марина\Desktop\Фото. Проект\IMG_20191015_0823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024184"/>
            <a:ext cx="2500330" cy="3333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6" name="Picture 12" descr="C:\Users\Марина\Desktop\Фото. Проект\IMG_20191011_1318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000372"/>
            <a:ext cx="2500330" cy="3333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8" name="Picture 14" descr="C:\Users\Марина\Desktop\Фото. Проект\IMG_20191009_0739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000372"/>
            <a:ext cx="2428892" cy="33121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785794"/>
            <a:ext cx="1071570" cy="1024442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500042"/>
            <a:ext cx="8572560" cy="1285884"/>
          </a:xfrm>
          <a:solidFill>
            <a:srgbClr val="59DD69"/>
          </a:solidFill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cs typeface="Estrangelo Edessa" pitchFamily="66" charset="0"/>
              </a:rPr>
              <a:t>Цель: </a:t>
            </a:r>
            <a:b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cs typeface="Estrangelo Edessa" pitchFamily="66" charset="0"/>
              </a:rPr>
            </a:br>
            <a:r>
              <a:rPr lang="ru-RU" sz="2000" i="1" spc="-30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Times New Roman"/>
              </a:rPr>
              <a:t>благоустройство  </a:t>
            </a:r>
            <a:r>
              <a:rPr lang="ru-RU" sz="2000" i="1" spc="-30" dirty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Times New Roman"/>
              </a:rPr>
              <a:t>и </a:t>
            </a:r>
            <a:r>
              <a:rPr lang="ru-RU" sz="2000" i="1" dirty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Times New Roman"/>
              </a:rPr>
              <a:t> озеленение пришкольной территории </a:t>
            </a:r>
            <a:r>
              <a:rPr lang="ru-RU" sz="2000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Times New Roman"/>
              </a:rPr>
              <a:t/>
            </a:r>
            <a:br>
              <a:rPr lang="ru-RU" sz="2000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Times New Roman"/>
              </a:rPr>
            </a:br>
            <a:r>
              <a:rPr lang="ru-RU" sz="2000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Times New Roman"/>
              </a:rPr>
              <a:t>с </a:t>
            </a:r>
            <a:r>
              <a:rPr lang="ru-RU" sz="2000" i="1" dirty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Times New Roman"/>
              </a:rPr>
              <a:t>учётом нового подхода к цветочно-декоративному </a:t>
            </a:r>
            <a:r>
              <a:rPr lang="ru-RU" sz="2000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Times New Roman"/>
              </a:rPr>
              <a:t>дизайну</a:t>
            </a:r>
            <a:endParaRPr lang="ru-RU" sz="2000" b="1" i="1" dirty="0">
              <a:solidFill>
                <a:schemeClr val="accent4">
                  <a:lumMod val="50000"/>
                </a:schemeClr>
              </a:solidFill>
              <a:latin typeface="Arial Black" pitchFamily="34" charset="0"/>
              <a:cs typeface="Estrangelo Edessa" pitchFamily="66" charset="0"/>
            </a:endParaRPr>
          </a:p>
        </p:txBody>
      </p:sp>
      <p:sp>
        <p:nvSpPr>
          <p:cNvPr id="8" name="Заголовок 4"/>
          <p:cNvSpPr>
            <a:spLocks noGrp="1"/>
          </p:cNvSpPr>
          <p:nvPr>
            <p:ph type="title"/>
          </p:nvPr>
        </p:nvSpPr>
        <p:spPr>
          <a:xfrm>
            <a:off x="6159530" y="6357958"/>
            <a:ext cx="341295" cy="285752"/>
          </a:xfrm>
          <a:solidFill>
            <a:schemeClr val="bg2">
              <a:lumMod val="75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</a:pPr>
            <a:endParaRPr lang="ru-RU" sz="1400" i="1" dirty="0">
              <a:ln>
                <a:solidFill>
                  <a:srgbClr val="314200"/>
                </a:solidFill>
              </a:ln>
              <a:latin typeface="Arial Black" pitchFamily="34" charset="0"/>
            </a:endParaRPr>
          </a:p>
        </p:txBody>
      </p:sp>
      <p:sp>
        <p:nvSpPr>
          <p:cNvPr id="7" name="Рисунок 6"/>
          <p:cNvSpPr>
            <a:spLocks noGrp="1"/>
          </p:cNvSpPr>
          <p:nvPr>
            <p:ph type="pic" idx="1"/>
          </p:nvPr>
        </p:nvSpPr>
        <p:spPr>
          <a:xfrm>
            <a:off x="1005209" y="3714753"/>
            <a:ext cx="2995288" cy="2000263"/>
          </a:xfrm>
        </p:spPr>
      </p:sp>
      <p:pic>
        <p:nvPicPr>
          <p:cNvPr id="2052" name="Picture 4" descr="I:\Школьный двор. Фото\Screenshot_20191017_135911_fr.anuman.HomeDesign3DOutdoorGard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844824"/>
            <a:ext cx="4357686" cy="2178843"/>
          </a:xfrm>
          <a:prstGeom prst="rect">
            <a:avLst/>
          </a:prstGeom>
          <a:noFill/>
        </p:spPr>
      </p:pic>
      <p:pic>
        <p:nvPicPr>
          <p:cNvPr id="2051" name="Picture 3" descr="I:\Школьный проект. Фото\Screenshot_20191015_1356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8205" y="3573016"/>
            <a:ext cx="2786082" cy="19006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одзаголовок 5"/>
          <p:cNvSpPr>
            <a:spLocks noGrp="1"/>
          </p:cNvSpPr>
          <p:nvPr>
            <p:ph type="body" sz="half" idx="2"/>
          </p:nvPr>
        </p:nvSpPr>
        <p:spPr>
          <a:xfrm>
            <a:off x="285720" y="2143116"/>
            <a:ext cx="4070256" cy="3950180"/>
          </a:xfrm>
          <a:solidFill>
            <a:schemeClr val="bg2">
              <a:lumMod val="60000"/>
              <a:lumOff val="40000"/>
            </a:schemeClr>
          </a:solidFill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ru-RU" sz="5500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Задачи:</a:t>
            </a:r>
          </a:p>
          <a:p>
            <a:pPr marL="342900" lvl="0" indent="-342900">
              <a:lnSpc>
                <a:spcPct val="11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Привлечь внимание  </a:t>
            </a:r>
            <a:r>
              <a:rPr lang="ru-RU" sz="2800" spc="-30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обучающихся</a:t>
            </a: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, 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педагогов, 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родителей </a:t>
            </a: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и общественности к решению  актуальных проблем школы. 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Провести опрос среди обучающихся, работников школы, местного населения по выявлению предложений благоустройства школьного двора.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Разработать и осуществить  план озеленения и благоустройства школьной территории.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Восстановить существующие и создать новые зоны отдыха в партерной зоне школьного двора. 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Развивать творческие способности в области ландшафтного дизайна.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Прививать навыки экологического поведения, воспитывать экологическую культуру, бережное отношение к природе.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ru-RU" sz="2800" spc="-3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Воспитывать уважение к созидательной деятельности человека.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endParaRPr lang="ru-RU" sz="2400" dirty="0" smtClean="0">
              <a:latin typeface="TruthCYR Ultra" pitchFamily="50" charset="-52"/>
            </a:endParaRPr>
          </a:p>
        </p:txBody>
      </p:sp>
      <p:pic>
        <p:nvPicPr>
          <p:cNvPr id="2053" name="Picture 5" descr="I:\Школьный двор. Фото\Screenshot_20191015_1345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9531" y="5157192"/>
            <a:ext cx="2974964" cy="15811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142852"/>
            <a:ext cx="1071570" cy="1024442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43438" y="0"/>
            <a:ext cx="34290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Constantia" pitchFamily="18" charset="0"/>
                <a:ea typeface="Times New Roman" pitchFamily="18" charset="0"/>
                <a:cs typeface="Arial" pitchFamily="34" charset="0"/>
              </a:rPr>
              <a:t>Срок реализации проекта: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Constantia" pitchFamily="18" charset="0"/>
                <a:ea typeface="Times New Roman" pitchFamily="18" charset="0"/>
                <a:cs typeface="Arial" pitchFamily="34" charset="0"/>
              </a:rPr>
              <a:t> 2 года (2019-2021 гг.)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Constantia" pitchFamily="18" charset="0"/>
              <a:cs typeface="Arial" pitchFamily="34" charset="0"/>
            </a:endParaRPr>
          </a:p>
        </p:txBody>
      </p:sp>
      <p:sp>
        <p:nvSpPr>
          <p:cNvPr id="8" name="Рамка 7"/>
          <p:cNvSpPr/>
          <p:nvPr/>
        </p:nvSpPr>
        <p:spPr>
          <a:xfrm>
            <a:off x="500034" y="428604"/>
            <a:ext cx="4143404" cy="1071570"/>
          </a:xfrm>
          <a:prstGeom prst="fram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24-конечная звезда 18"/>
          <p:cNvSpPr/>
          <p:nvPr/>
        </p:nvSpPr>
        <p:spPr>
          <a:xfrm>
            <a:off x="2928926" y="1928802"/>
            <a:ext cx="3286148" cy="2786082"/>
          </a:xfrm>
          <a:prstGeom prst="star24">
            <a:avLst/>
          </a:prstGeom>
          <a:solidFill>
            <a:schemeClr val="accent3">
              <a:lumMod val="75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143240" y="2928934"/>
            <a:ext cx="235745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Школьный проект</a:t>
            </a:r>
            <a:r>
              <a:rPr lang="ru-RU" sz="14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  <a:t> МБОУ «</a:t>
            </a:r>
            <a:r>
              <a:rPr lang="ru-RU" sz="1400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  <a:t>Краснолипьевская</a:t>
            </a:r>
            <a:r>
              <a:rPr lang="ru-RU" sz="14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  <a:t>школа»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1472" y="714356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ruthCYR Black" pitchFamily="50" charset="-52"/>
              </a:rPr>
              <a:t>ГДЕ И КОГДА?</a:t>
            </a:r>
            <a:endParaRPr lang="ru-RU" sz="3600" dirty="0">
              <a:latin typeface="TruthCYR Black" pitchFamily="50" charset="-52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245280" y="1214422"/>
            <a:ext cx="2041495" cy="114300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215074" y="2785180"/>
            <a:ext cx="2143139" cy="150019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286512" y="4857760"/>
            <a:ext cx="2143140" cy="135732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71472" y="1928802"/>
            <a:ext cx="2000264" cy="114300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500034" y="3500438"/>
            <a:ext cx="2071702" cy="114300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14348" y="4929198"/>
            <a:ext cx="2214578" cy="107157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357554" y="5429264"/>
            <a:ext cx="2714644" cy="92869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6357950" y="1357298"/>
            <a:ext cx="17859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i="1" dirty="0" smtClean="0"/>
              <a:t>Родительская общественность</a:t>
            </a:r>
          </a:p>
          <a:p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857224" y="514351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 smtClean="0"/>
              <a:t> </a:t>
            </a:r>
            <a:r>
              <a:rPr lang="ru-RU" sz="1200" b="1" i="1" dirty="0" smtClean="0"/>
              <a:t>Выпускники школы</a:t>
            </a:r>
            <a:endParaRPr lang="ru-RU" sz="1200" b="1" i="1" dirty="0"/>
          </a:p>
        </p:txBody>
      </p:sp>
      <p:sp>
        <p:nvSpPr>
          <p:cNvPr id="41" name="TextBox 40"/>
          <p:cNvSpPr txBox="1"/>
          <p:nvPr/>
        </p:nvSpPr>
        <p:spPr>
          <a:xfrm>
            <a:off x="714348" y="3643314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i="1" dirty="0" smtClean="0"/>
              <a:t>Администрация школы  и педагогический коллектив</a:t>
            </a:r>
            <a:endParaRPr lang="ru-RU" sz="1200" b="1" i="1" dirty="0"/>
          </a:p>
        </p:txBody>
      </p:sp>
      <p:sp>
        <p:nvSpPr>
          <p:cNvPr id="42" name="TextBox 41"/>
          <p:cNvSpPr txBox="1"/>
          <p:nvPr/>
        </p:nvSpPr>
        <p:spPr>
          <a:xfrm>
            <a:off x="714348" y="2000240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 smtClean="0"/>
              <a:t> </a:t>
            </a:r>
            <a:r>
              <a:rPr lang="ru-RU" sz="1200" b="1" i="1" dirty="0" smtClean="0"/>
              <a:t>Учащиеся школы</a:t>
            </a:r>
          </a:p>
          <a:p>
            <a:endParaRPr lang="ru-RU" dirty="0"/>
          </a:p>
        </p:txBody>
      </p:sp>
      <p:sp>
        <p:nvSpPr>
          <p:cNvPr id="47" name="TextBox 46"/>
          <p:cNvSpPr txBox="1"/>
          <p:nvPr/>
        </p:nvSpPr>
        <p:spPr>
          <a:xfrm>
            <a:off x="6572264" y="3071810"/>
            <a:ext cx="17859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i="1" dirty="0" smtClean="0"/>
              <a:t> Администрация </a:t>
            </a:r>
            <a:r>
              <a:rPr lang="ru-RU" sz="1200" b="1" i="1" dirty="0" err="1" smtClean="0"/>
              <a:t>Репьевского</a:t>
            </a:r>
            <a:r>
              <a:rPr lang="ru-RU" sz="1200" b="1" i="1" dirty="0" smtClean="0"/>
              <a:t> муниципального района </a:t>
            </a:r>
          </a:p>
          <a:p>
            <a:endParaRPr lang="ru-RU" dirty="0"/>
          </a:p>
        </p:txBody>
      </p:sp>
      <p:sp>
        <p:nvSpPr>
          <p:cNvPr id="48" name="TextBox 47"/>
          <p:cNvSpPr txBox="1"/>
          <p:nvPr/>
        </p:nvSpPr>
        <p:spPr>
          <a:xfrm>
            <a:off x="6429388" y="4929198"/>
            <a:ext cx="18573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i="1" dirty="0" smtClean="0"/>
              <a:t>Администрация  </a:t>
            </a:r>
            <a:r>
              <a:rPr lang="ru-RU" sz="1200" b="1" i="1" dirty="0" err="1" smtClean="0"/>
              <a:t>Краснолипьеского</a:t>
            </a:r>
            <a:r>
              <a:rPr lang="ru-RU" sz="1200" b="1" i="1" dirty="0" smtClean="0"/>
              <a:t> сельского  поселения</a:t>
            </a:r>
          </a:p>
          <a:p>
            <a:endParaRPr lang="ru-RU" dirty="0"/>
          </a:p>
        </p:txBody>
      </p:sp>
      <p:sp>
        <p:nvSpPr>
          <p:cNvPr id="49" name="TextBox 48"/>
          <p:cNvSpPr txBox="1"/>
          <p:nvPr/>
        </p:nvSpPr>
        <p:spPr>
          <a:xfrm>
            <a:off x="3500430" y="5643578"/>
            <a:ext cx="2428892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i="1" dirty="0" smtClean="0"/>
              <a:t>Спонсор ООО «АВАНГАРД- АГРО-ВОРОНЕЖ»</a:t>
            </a:r>
          </a:p>
          <a:p>
            <a:endParaRPr lang="ru-RU" dirty="0"/>
          </a:p>
        </p:txBody>
      </p:sp>
      <p:sp>
        <p:nvSpPr>
          <p:cNvPr id="50" name="Стрелка влево 49"/>
          <p:cNvSpPr/>
          <p:nvPr/>
        </p:nvSpPr>
        <p:spPr>
          <a:xfrm rot="19523374">
            <a:off x="5879775" y="1927623"/>
            <a:ext cx="731012" cy="48463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трелка вверх 50"/>
          <p:cNvSpPr/>
          <p:nvPr/>
        </p:nvSpPr>
        <p:spPr>
          <a:xfrm>
            <a:off x="4429124" y="4786322"/>
            <a:ext cx="484632" cy="857256"/>
          </a:xfrm>
          <a:prstGeom prst="up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трелка вправо 51"/>
          <p:cNvSpPr/>
          <p:nvPr/>
        </p:nvSpPr>
        <p:spPr>
          <a:xfrm rot="20662934">
            <a:off x="2120163" y="3899331"/>
            <a:ext cx="906970" cy="48463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трелка вправо 52"/>
          <p:cNvSpPr/>
          <p:nvPr/>
        </p:nvSpPr>
        <p:spPr>
          <a:xfrm rot="883803">
            <a:off x="2046940" y="2464771"/>
            <a:ext cx="906970" cy="48463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Стрелка вправо 53"/>
          <p:cNvSpPr/>
          <p:nvPr/>
        </p:nvSpPr>
        <p:spPr>
          <a:xfrm rot="18823960">
            <a:off x="2798250" y="4733657"/>
            <a:ext cx="882373" cy="48463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трелка влево 54"/>
          <p:cNvSpPr/>
          <p:nvPr/>
        </p:nvSpPr>
        <p:spPr>
          <a:xfrm rot="1206558">
            <a:off x="6215074" y="3643314"/>
            <a:ext cx="714380" cy="48463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трелка вверх 55"/>
          <p:cNvSpPr/>
          <p:nvPr/>
        </p:nvSpPr>
        <p:spPr>
          <a:xfrm rot="18552661">
            <a:off x="5738467" y="4408737"/>
            <a:ext cx="484632" cy="859459"/>
          </a:xfrm>
          <a:prstGeom prst="up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/>
          <p:cNvSpPr txBox="1"/>
          <p:nvPr/>
        </p:nvSpPr>
        <p:spPr>
          <a:xfrm>
            <a:off x="2643174" y="1571612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Участники проекта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37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142852"/>
            <a:ext cx="1071570" cy="1024442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642918"/>
            <a:ext cx="7704856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5715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Социологический  опрос</a:t>
            </a:r>
            <a:endParaRPr lang="ru-RU" sz="3200" dirty="0">
              <a:solidFill>
                <a:schemeClr val="bg2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3493764595"/>
              </p:ext>
            </p:extLst>
          </p:nvPr>
        </p:nvGraphicFramePr>
        <p:xfrm>
          <a:off x="1357290" y="1214422"/>
          <a:ext cx="3026046" cy="2608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2467450863"/>
              </p:ext>
            </p:extLst>
          </p:nvPr>
        </p:nvGraphicFramePr>
        <p:xfrm>
          <a:off x="5500694" y="1214422"/>
          <a:ext cx="2780952" cy="2639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370628578"/>
              </p:ext>
            </p:extLst>
          </p:nvPr>
        </p:nvGraphicFramePr>
        <p:xfrm>
          <a:off x="1142976" y="3643314"/>
          <a:ext cx="3357586" cy="28978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xmlns="" val="1087574583"/>
              </p:ext>
            </p:extLst>
          </p:nvPr>
        </p:nvGraphicFramePr>
        <p:xfrm>
          <a:off x="5436096" y="3786190"/>
          <a:ext cx="2993556" cy="28831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9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29520" y="214290"/>
            <a:ext cx="1071570" cy="102444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714876" y="142852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  <a:t>Сентябрь , 2019 год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7561822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1500198"/>
          </a:xfr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pPr lvl="0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Impact" pitchFamily="34" charset="0"/>
                <a:cs typeface="Times New Roman" pitchFamily="18" charset="0"/>
              </a:rPr>
              <a:t>Составление плана-схемы озеленения и благоустройства школьного двора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u="sng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ru-RU" b="1" i="1" u="sng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4733365" y="5072074"/>
            <a:ext cx="3309803" cy="60963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Марина\Desktop\Фото. Проект\IMG_20191024_083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690676"/>
            <a:ext cx="1928826" cy="2571768"/>
          </a:xfrm>
          <a:prstGeom prst="rect">
            <a:avLst/>
          </a:prstGeom>
          <a:noFill/>
        </p:spPr>
      </p:pic>
      <p:pic>
        <p:nvPicPr>
          <p:cNvPr id="1028" name="Picture 4" descr="C:\Users\Марина\Desktop\Фото. Проект\IMG_20191024_0902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214818"/>
            <a:ext cx="1857388" cy="2476517"/>
          </a:xfrm>
          <a:prstGeom prst="rect">
            <a:avLst/>
          </a:prstGeom>
          <a:noFill/>
        </p:spPr>
      </p:pic>
      <p:pic>
        <p:nvPicPr>
          <p:cNvPr id="1029" name="Picture 5" descr="C:\Users\Марина\Desktop\Фото. Проект\IMG_20191024_0903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785926"/>
            <a:ext cx="2286016" cy="3048021"/>
          </a:xfrm>
          <a:prstGeom prst="rect">
            <a:avLst/>
          </a:prstGeom>
          <a:noFill/>
        </p:spPr>
      </p:pic>
      <p:sp>
        <p:nvSpPr>
          <p:cNvPr id="15" name="Заголовок 6"/>
          <p:cNvSpPr txBox="1">
            <a:spLocks/>
          </p:cNvSpPr>
          <p:nvPr/>
        </p:nvSpPr>
        <p:spPr>
          <a:xfrm>
            <a:off x="5643570" y="6357958"/>
            <a:ext cx="3286148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sng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Работа</a:t>
            </a:r>
            <a:r>
              <a:rPr kumimoji="0" lang="ru-RU" sz="1600" b="1" i="1" u="sng" strike="noStrike" kern="1200" cap="none" spc="0" normalizeH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проектной группы</a:t>
            </a:r>
            <a:endParaRPr kumimoji="0" lang="ru-RU" sz="1600" b="1" i="1" u="sng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28728" y="5715016"/>
            <a:ext cx="5929354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Я - архитектор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000232" y="5072074"/>
            <a:ext cx="4857784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Я - дизайнер</a:t>
            </a:r>
            <a:endParaRPr lang="ru-RU" sz="2800" b="1" dirty="0">
              <a:solidFill>
                <a:schemeClr val="accent5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57423" y="4429132"/>
            <a:ext cx="3929089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Я - мастер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3" name="Стрелка вверх 12"/>
          <p:cNvSpPr/>
          <p:nvPr/>
        </p:nvSpPr>
        <p:spPr>
          <a:xfrm>
            <a:off x="1714480" y="1142984"/>
            <a:ext cx="5143536" cy="3214710"/>
          </a:xfrm>
          <a:prstGeom prst="upArrow">
            <a:avLst>
              <a:gd name="adj1" fmla="val 50000"/>
              <a:gd name="adj2" fmla="val 46499"/>
            </a:avLst>
          </a:prstGeom>
          <a:solidFill>
            <a:srgbClr val="B4C5C8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C:\Users\Марина\Desktop\Фото. Проект\IMG_20191024_0831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1857364"/>
            <a:ext cx="1821670" cy="2428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3834" y="428604"/>
            <a:ext cx="1071570" cy="10244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20219543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14283" y="142852"/>
            <a:ext cx="5643601" cy="1357322"/>
          </a:xfr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000" i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  <a:ea typeface="Segoe UI Symbol" pitchFamily="34" charset="0"/>
                <a:cs typeface="Times New Roman" pitchFamily="18" charset="0"/>
              </a:rPr>
              <a:t>Разработка индивидуальных проектов-инсталляций учащихся по озеленению и благоустройству школьного двора</a:t>
            </a:r>
            <a:endParaRPr lang="ru-RU" sz="2000" b="1" i="1" u="sng" dirty="0">
              <a:solidFill>
                <a:schemeClr val="accent3">
                  <a:lumMod val="50000"/>
                </a:schemeClr>
              </a:solidFill>
              <a:latin typeface="Arial Black" pitchFamily="34" charset="0"/>
              <a:ea typeface="Segoe UI Symbol" pitchFamily="34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D:\Суровцева Е.И. ДОКУМЕНТЫ\Фотографии\Ландшафтный дизайн-2017. Из природных материалов\P11008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857364"/>
            <a:ext cx="2000232" cy="1500174"/>
          </a:xfrm>
          <a:prstGeom prst="rect">
            <a:avLst/>
          </a:prstGeom>
          <a:noFill/>
        </p:spPr>
      </p:pic>
      <p:pic>
        <p:nvPicPr>
          <p:cNvPr id="2052" name="Picture 4" descr="D:\Суровцева Е.И. ДОКУМЕНТЫ\Фотографии\Ландшафтный дизайн-2017. Из природных материалов\P11008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980" y="3429000"/>
            <a:ext cx="1998760" cy="1500198"/>
          </a:xfrm>
          <a:prstGeom prst="rect">
            <a:avLst/>
          </a:prstGeom>
          <a:noFill/>
        </p:spPr>
      </p:pic>
      <p:pic>
        <p:nvPicPr>
          <p:cNvPr id="2053" name="Picture 5" descr="D:\Суровцева Е.И. ДОКУМЕНТЫ\Фотографии\Ландшафтный дизайн-2017. Из природных материалов\P11009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072074"/>
            <a:ext cx="1928826" cy="1446620"/>
          </a:xfrm>
          <a:prstGeom prst="rect">
            <a:avLst/>
          </a:prstGeom>
          <a:noFill/>
        </p:spPr>
      </p:pic>
      <p:pic>
        <p:nvPicPr>
          <p:cNvPr id="2054" name="Picture 6" descr="D:\Суровцева Е.И. ДОКУМЕНТЫ\Фотографии\Ландшафтный дизайн-2017. Из природных материалов\P11009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5000636"/>
            <a:ext cx="1428760" cy="1071570"/>
          </a:xfrm>
          <a:prstGeom prst="rect">
            <a:avLst/>
          </a:prstGeom>
          <a:noFill/>
        </p:spPr>
      </p:pic>
      <p:pic>
        <p:nvPicPr>
          <p:cNvPr id="2055" name="Picture 7" descr="D:\Суровцева Е.И. ДОКУМЕНТЫ\Фотографии\Ландшафтный дизайн-2017. Из природных материалов\P11009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1785926"/>
            <a:ext cx="2143108" cy="1607331"/>
          </a:xfrm>
          <a:prstGeom prst="rect">
            <a:avLst/>
          </a:prstGeom>
          <a:noFill/>
        </p:spPr>
      </p:pic>
      <p:pic>
        <p:nvPicPr>
          <p:cNvPr id="2057" name="Picture 9" descr="D:\Суровцева Е.И. ДОКУМЕНТЫ\Фотографии\Ландшафтный дизайн-2017. Из природных материалов\P110093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3571875"/>
            <a:ext cx="1571636" cy="2309155"/>
          </a:xfrm>
          <a:prstGeom prst="rect">
            <a:avLst/>
          </a:prstGeom>
          <a:noFill/>
        </p:spPr>
      </p:pic>
      <p:pic>
        <p:nvPicPr>
          <p:cNvPr id="2058" name="Picture 10" descr="D:\Суровцева Е.И. ДОКУМЕНТЫ\Фотографии\Ландшафтный дизайн-2017. Из природных материалов\P110094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29454" y="1821644"/>
            <a:ext cx="2047857" cy="1535893"/>
          </a:xfrm>
          <a:prstGeom prst="rect">
            <a:avLst/>
          </a:prstGeom>
          <a:noFill/>
        </p:spPr>
      </p:pic>
      <p:pic>
        <p:nvPicPr>
          <p:cNvPr id="2059" name="Picture 11" descr="D:\Суровцева Е.И. ДОКУМЕНТЫ\Фотографии\Ландшафтный дизайн-2017. Из природных материалов\P110094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6314" y="1571612"/>
            <a:ext cx="1857388" cy="2220193"/>
          </a:xfrm>
          <a:prstGeom prst="rect">
            <a:avLst/>
          </a:prstGeom>
          <a:noFill/>
        </p:spPr>
      </p:pic>
      <p:pic>
        <p:nvPicPr>
          <p:cNvPr id="2061" name="Picture 13" descr="D:\Суровцева Е.И. ДОКУМЕНТЫ\Фотографии\Ландшафтный дизайн-2017. Из природных материалов\P110097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29454" y="3429000"/>
            <a:ext cx="2000264" cy="1500198"/>
          </a:xfrm>
          <a:prstGeom prst="rect">
            <a:avLst/>
          </a:prstGeom>
          <a:noFill/>
        </p:spPr>
      </p:pic>
      <p:pic>
        <p:nvPicPr>
          <p:cNvPr id="2063" name="Picture 15" descr="D:\Суровцева Е.И. ДОКУМЕНТЫ\Фотографии\Ландшафтный дизайн-2017. Из природных материалов\P109091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15272" y="5000636"/>
            <a:ext cx="1238227" cy="928670"/>
          </a:xfrm>
          <a:prstGeom prst="rect">
            <a:avLst/>
          </a:prstGeom>
          <a:noFill/>
        </p:spPr>
      </p:pic>
      <p:pic>
        <p:nvPicPr>
          <p:cNvPr id="25" name="Picture 2" descr="D:\Суровцева Е.И\Конкурсы\Зеркало природы\Зеркало природы 2\DSCN0048.JP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929322" y="142852"/>
            <a:ext cx="1928826" cy="12236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Заголовок 6"/>
          <p:cNvSpPr txBox="1">
            <a:spLocks/>
          </p:cNvSpPr>
          <p:nvPr/>
        </p:nvSpPr>
        <p:spPr>
          <a:xfrm>
            <a:off x="2357422" y="6215082"/>
            <a:ext cx="6357982" cy="5000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sng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Творческие работы учащихся школы</a:t>
            </a:r>
            <a:endParaRPr kumimoji="0" lang="ru-RU" sz="1600" b="1" i="1" u="sng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2060" name="Picture 12" descr="D:\Суровцева Е.И. ДОКУМЕНТЫ\Фотографии\Ландшафтный дизайн-2017. Из природных материалов\P1100969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14810" y="3857628"/>
            <a:ext cx="2095515" cy="1571636"/>
          </a:xfrm>
          <a:prstGeom prst="rect">
            <a:avLst/>
          </a:prstGeom>
          <a:noFill/>
        </p:spPr>
      </p:pic>
      <p:pic>
        <p:nvPicPr>
          <p:cNvPr id="17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929586" y="428604"/>
            <a:ext cx="1071570" cy="10244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20219543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4357685" y="142852"/>
            <a:ext cx="4143405" cy="500066"/>
          </a:xfrm>
          <a:solidFill>
            <a:schemeClr val="accent6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mpact" pitchFamily="34" charset="0"/>
              </a:rPr>
              <a:t>В кабинете директора</a:t>
            </a:r>
            <a:endParaRPr lang="ru-RU" sz="2800" dirty="0">
              <a:solidFill>
                <a:schemeClr val="accent6">
                  <a:lumMod val="20000"/>
                  <a:lumOff val="80000"/>
                </a:schemeClr>
              </a:solidFill>
              <a:latin typeface="Impact" pitchFamily="34" charset="0"/>
            </a:endParaRPr>
          </a:p>
        </p:txBody>
      </p:sp>
      <p:pic>
        <p:nvPicPr>
          <p:cNvPr id="28674" name="Picture 2" descr="C:\Users\Марина\Desktop\Фото. Проект\IMG_20191028_123952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857364"/>
            <a:ext cx="3589731" cy="4786308"/>
          </a:xfrm>
          <a:prstGeom prst="roundRect">
            <a:avLst/>
          </a:prstGeom>
          <a:noFill/>
        </p:spPr>
      </p:pic>
      <p:pic>
        <p:nvPicPr>
          <p:cNvPr id="28675" name="Picture 3" descr="C:\Users\Марина\Desktop\Фото. Проект\IMG_20191028_124019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214422"/>
            <a:ext cx="3858728" cy="5143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6" name="Picture 4" descr="C:\Users\Марина\Desktop\Фото. Проект\IMG_20191028_1240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00958" y="714356"/>
            <a:ext cx="1285884" cy="1714512"/>
          </a:xfrm>
          <a:prstGeom prst="ellipse">
            <a:avLst/>
          </a:prstGeom>
          <a:noFill/>
        </p:spPr>
      </p:pic>
      <p:sp>
        <p:nvSpPr>
          <p:cNvPr id="13" name="Скругленная прямоугольная выноска 12"/>
          <p:cNvSpPr/>
          <p:nvPr/>
        </p:nvSpPr>
        <p:spPr>
          <a:xfrm>
            <a:off x="857224" y="500042"/>
            <a:ext cx="3357586" cy="1643074"/>
          </a:xfrm>
          <a:prstGeom prst="wedgeRoundRectCallout">
            <a:avLst>
              <a:gd name="adj1" fmla="val -20833"/>
              <a:gd name="adj2" fmla="val 75648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142976" y="785794"/>
            <a:ext cx="2857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solidFill>
                  <a:schemeClr val="accent5">
                    <a:lumMod val="75000"/>
                  </a:schemeClr>
                </a:solidFill>
                <a:latin typeface="Impact" pitchFamily="34" charset="0"/>
              </a:rPr>
              <a:t>Ребята, у вас все получится!</a:t>
            </a:r>
            <a:endParaRPr lang="ru-RU" sz="3200" i="1" dirty="0">
              <a:solidFill>
                <a:schemeClr val="accent5">
                  <a:lumMod val="75000"/>
                </a:schemeClr>
              </a:solidFill>
              <a:latin typeface="Impact" pitchFamily="34" charset="0"/>
            </a:endParaRPr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4857752" y="5715016"/>
            <a:ext cx="3929090" cy="785818"/>
          </a:xfrm>
          <a:ln w="19050">
            <a:noFill/>
          </a:ln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Impact" pitchFamily="34" charset="0"/>
              </a:rPr>
              <a:t>Обсуждение проекта</a:t>
            </a:r>
            <a:endParaRPr lang="ru-RU" sz="2800" dirty="0">
              <a:solidFill>
                <a:schemeClr val="bg1"/>
              </a:solidFill>
              <a:latin typeface="Impact" pitchFamily="34" charset="0"/>
            </a:endParaRPr>
          </a:p>
        </p:txBody>
      </p:sp>
      <p:pic>
        <p:nvPicPr>
          <p:cNvPr id="9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714356"/>
            <a:ext cx="1071570" cy="1024442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7858180" cy="1214446"/>
          </a:xfrm>
          <a:solidFill>
            <a:schemeClr val="bg2">
              <a:lumMod val="75000"/>
            </a:schemeClr>
          </a:solidFill>
          <a:ln w="76200">
            <a:solidFill>
              <a:srgbClr val="31420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Этапы реализации проекта</a:t>
            </a:r>
            <a:endParaRPr lang="ru-RU" sz="2700" dirty="0">
              <a:solidFill>
                <a:schemeClr val="accent1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4" name="Подзаголовок 13"/>
          <p:cNvSpPr>
            <a:spLocks noGrp="1"/>
          </p:cNvSpPr>
          <p:nvPr>
            <p:ph type="subTitle" idx="1"/>
          </p:nvPr>
        </p:nvSpPr>
        <p:spPr>
          <a:xfrm>
            <a:off x="500034" y="1643050"/>
            <a:ext cx="7929618" cy="4857784"/>
          </a:xfr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Подготовительный (сентябрь)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Проектировочный (сентябрь-октябрь)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Практический (октябрь- май)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Аналитико-коррекционный (май – сентябрь 2020г.)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Заключительный (2020 -2021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уч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. г.)</a:t>
            </a:r>
          </a:p>
          <a:p>
            <a:pPr algn="l"/>
            <a:endParaRPr lang="ru-RU" sz="1800" i="1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7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285728"/>
            <a:ext cx="1071570" cy="1024442"/>
          </a:xfrm>
          <a:prstGeom prst="rect">
            <a:avLst/>
          </a:prstGeom>
          <a:noFill/>
        </p:spPr>
      </p:pic>
      <p:pic>
        <p:nvPicPr>
          <p:cNvPr id="8" name="Picture 4" descr="C:\Users\Марина\Desktop\Фото. Проект\IMG_20191028_124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286124"/>
            <a:ext cx="1946685" cy="2595581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4" descr="C:\Users\Марина\Desktop\Фото. Проект\IMG_20191024_0902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643314"/>
            <a:ext cx="1857388" cy="2476517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C:\Users\Марина\Desktop\Фото. Проект\IMG_20191025_0807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3286124"/>
            <a:ext cx="1761245" cy="2348326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6" descr="C:\Users\Марина\Desktop\Фото. Проект\IMG_20191016_1211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1928802"/>
            <a:ext cx="1714512" cy="2286016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3" descr="D:\Суровцева Е.И\Всероссийский заповедный урок\Экоурок 1. Заповедные острова\Фото\P110041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4572008"/>
            <a:ext cx="2167021" cy="1625100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85720" y="0"/>
            <a:ext cx="8606760" cy="1357298"/>
          </a:xfrm>
          <a:solidFill>
            <a:schemeClr val="bg2">
              <a:lumMod val="75000"/>
            </a:schemeClr>
          </a:solidFill>
          <a:ln w="76200">
            <a:solidFill>
              <a:srgbClr val="31420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План мероприятий</a:t>
            </a:r>
            <a:b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3100" b="1" i="1" u="sng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 подготовительного </a:t>
            </a:r>
            <a: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этапа</a:t>
            </a:r>
            <a:endParaRPr lang="ru-RU" sz="3100" b="1" i="1" dirty="0">
              <a:solidFill>
                <a:schemeClr val="accent4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4" name="Подзаголовок 13"/>
          <p:cNvSpPr>
            <a:spLocks noGrp="1"/>
          </p:cNvSpPr>
          <p:nvPr>
            <p:ph type="subTitle" idx="1"/>
          </p:nvPr>
        </p:nvSpPr>
        <p:spPr>
          <a:xfrm>
            <a:off x="214282" y="1571612"/>
            <a:ext cx="8715436" cy="4857784"/>
          </a:xfr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l"/>
            <a:endParaRPr lang="ru-RU" sz="1800" i="1" dirty="0">
              <a:solidFill>
                <a:schemeClr val="tx1"/>
              </a:solidFill>
              <a:latin typeface="Arial Black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63044346"/>
              </p:ext>
            </p:extLst>
          </p:nvPr>
        </p:nvGraphicFramePr>
        <p:xfrm>
          <a:off x="357158" y="1571612"/>
          <a:ext cx="8358246" cy="2949134"/>
        </p:xfrm>
        <a:graphic>
          <a:graphicData uri="http://schemas.openxmlformats.org/drawingml/2006/table">
            <a:tbl>
              <a:tblPr/>
              <a:tblGrid>
                <a:gridCol w="374679"/>
                <a:gridCol w="4762957"/>
                <a:gridCol w="1783858"/>
                <a:gridCol w="1436752"/>
              </a:tblGrid>
              <a:tr h="6429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Мероприятие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Ответственный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Сроки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выполнения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Создание проектной группы.</a:t>
                      </a: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Учитель биологии,  учитель географии</a:t>
                      </a: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825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Изучение законодательных и нормативно-правовых документов, необходимых для разработки и реализации проекта.</a:t>
                      </a: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Администрация школы</a:t>
                      </a:r>
                      <a:endParaRPr kumimoji="0" lang="ru-RU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Сентябрь</a:t>
                      </a:r>
                    </a:p>
                    <a:p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47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Социологический опрос обучающихся, работников школы, жителей села.</a:t>
                      </a: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Группа</a:t>
                      </a:r>
                      <a:r>
                        <a:rPr lang="ru-RU" sz="1200" b="1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аналитиков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Сентябрь</a:t>
                      </a: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00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Анализа эколого-эстетического состояния школьной территории.</a:t>
                      </a:r>
                      <a:endParaRPr lang="ru-RU" sz="1200" b="1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Группа экспертов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Сентябрь-октябрь</a:t>
                      </a:r>
                    </a:p>
                    <a:p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86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«Аукцион идей» - мини-проекты по благоустройству школьного двора»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Группа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дизайнеров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Сентябрь-октябрь</a:t>
                      </a:r>
                    </a:p>
                    <a:p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214290"/>
            <a:ext cx="1071570" cy="1024442"/>
          </a:xfrm>
          <a:prstGeom prst="rect">
            <a:avLst/>
          </a:prstGeom>
          <a:noFill/>
        </p:spPr>
      </p:pic>
      <p:pic>
        <p:nvPicPr>
          <p:cNvPr id="6" name="Picture 9" descr="D:\Суровцева Е.И\Всероссийский заповедный урок\Экоурок 1. Заповедные острова\Фото\P11004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5072074"/>
            <a:ext cx="1571636" cy="11786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4" descr="D:\Суровцева Е.И\Всероссийский заповедный урок\Экоурок 1. Заповедные острова\Фото\P11004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5072074"/>
            <a:ext cx="1595458" cy="1196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3" descr="D:\Суровцева Е.И\Всероссийский заповедный урок\Экоурок 1. Заповедные острова\Фото\P11004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5089939"/>
            <a:ext cx="1571636" cy="11786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D:\Суровцева Е.И. ДОКУМЕНТЫ\Всероссийский заповедный урок\Экоурок 1. Заповедные острова\Фото\P11004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5072074"/>
            <a:ext cx="1751884" cy="116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D:\Суровцева Е.И. ДОКУМЕНТЫ\Всероссийский заповедный урок\Экоурок 3. Ростовский\Фото\P110049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768" y="5089939"/>
            <a:ext cx="1571636" cy="1178607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79512" y="142852"/>
            <a:ext cx="8750206" cy="1214446"/>
          </a:xfrm>
          <a:solidFill>
            <a:schemeClr val="tx2">
              <a:lumMod val="20000"/>
              <a:lumOff val="80000"/>
            </a:schemeClr>
          </a:solidFill>
          <a:ln w="76200">
            <a:solidFill>
              <a:srgbClr val="31420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Segoe UI Symbol" pitchFamily="34" charset="0"/>
              </a:rPr>
              <a:t>План мероприятий </a:t>
            </a:r>
            <a:b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Segoe UI Symbol" pitchFamily="34" charset="0"/>
              </a:rPr>
            </a:br>
            <a:r>
              <a:rPr lang="ru-RU" sz="3100" b="1" i="1" u="sng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Segoe UI Symbol" pitchFamily="34" charset="0"/>
              </a:rPr>
              <a:t>проектировочного</a:t>
            </a:r>
            <a: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  <a:ea typeface="Segoe UI Symbol" pitchFamily="34" charset="0"/>
              </a:rPr>
              <a:t> этапа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sz="2700" b="1" dirty="0">
              <a:solidFill>
                <a:schemeClr val="accent4">
                  <a:lumMod val="50000"/>
                </a:schemeClr>
              </a:solidFill>
              <a:latin typeface="Arno Pro" pitchFamily="18" charset="0"/>
            </a:endParaRPr>
          </a:p>
        </p:txBody>
      </p:sp>
      <p:sp>
        <p:nvSpPr>
          <p:cNvPr id="14" name="Подзаголовок 13"/>
          <p:cNvSpPr>
            <a:spLocks noGrp="1"/>
          </p:cNvSpPr>
          <p:nvPr>
            <p:ph type="subTitle" idx="1"/>
          </p:nvPr>
        </p:nvSpPr>
        <p:spPr>
          <a:xfrm>
            <a:off x="142844" y="1500174"/>
            <a:ext cx="8858312" cy="5072098"/>
          </a:xfr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l"/>
            <a:endParaRPr lang="ru-RU" sz="1800" i="1" dirty="0">
              <a:solidFill>
                <a:schemeClr val="tx1"/>
              </a:solidFill>
              <a:latin typeface="Arial Black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88757627"/>
              </p:ext>
            </p:extLst>
          </p:nvPr>
        </p:nvGraphicFramePr>
        <p:xfrm>
          <a:off x="285720" y="1571612"/>
          <a:ext cx="8572559" cy="3382665"/>
        </p:xfrm>
        <a:graphic>
          <a:graphicData uri="http://schemas.openxmlformats.org/drawingml/2006/table">
            <a:tbl>
              <a:tblPr/>
              <a:tblGrid>
                <a:gridCol w="576430"/>
                <a:gridCol w="4685347"/>
                <a:gridCol w="1965776"/>
                <a:gridCol w="1345006"/>
              </a:tblGrid>
              <a:tr h="531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 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Мероприятие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Ответственный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Сроки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выполнения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427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Разработка социально – экологического проекта</a:t>
                      </a:r>
                      <a:r>
                        <a:rPr lang="ru-RU" sz="12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«Благоустройство партерной зоны  школьного двора».</a:t>
                      </a: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Учитель биологии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Учитель географии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Октябрь 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15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Составление плана озеленения и благоустройства школьного двора.</a:t>
                      </a: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Анохина Екатерина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Макулов</a:t>
                      </a:r>
                      <a:r>
                        <a:rPr lang="ru-RU" sz="1200" b="1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baseline="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Алим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Октябрь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9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Составление сметы расходов на проектные работы.</a:t>
                      </a: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Администрация школы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Октябрь</a:t>
                      </a: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443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Разработка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индивидуальных проектов</a:t>
                      </a:r>
                      <a:r>
                        <a:rPr lang="ru-RU" sz="12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-инсталляций учащихся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по озеленению</a:t>
                      </a:r>
                      <a:r>
                        <a:rPr lang="ru-RU" sz="12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и благоустройству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школьного двора.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/>
                      </a:r>
                      <a:b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Группа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дизайнеров</a:t>
                      </a: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Октябрь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576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Разработка коллективного макета-проекта школьного двора.</a:t>
                      </a:r>
                      <a:endParaRPr lang="ru-RU" sz="1200" b="1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Группа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Дизайнеров, аналитиков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025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Октябрь</a:t>
                      </a:r>
                    </a:p>
                  </a:txBody>
                  <a:tcPr marL="73025" marR="730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214290"/>
            <a:ext cx="1071570" cy="1024442"/>
          </a:xfrm>
          <a:prstGeom prst="rect">
            <a:avLst/>
          </a:prstGeom>
          <a:noFill/>
        </p:spPr>
      </p:pic>
      <p:pic>
        <p:nvPicPr>
          <p:cNvPr id="3074" name="Picture 2" descr="D:\Суровцева Е.И. ДОКУМЕНТЫ\Всероссийский заповедный урок\Экоурок 4. Таймыр\Фото\P11005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1" y="5197214"/>
            <a:ext cx="1643075" cy="1232181"/>
          </a:xfrm>
          <a:prstGeom prst="rect">
            <a:avLst/>
          </a:prstGeom>
          <a:noFill/>
        </p:spPr>
      </p:pic>
      <p:pic>
        <p:nvPicPr>
          <p:cNvPr id="3075" name="Picture 3" descr="D:\Суровцева Е.И. ДОКУМЕНТЫ\Всероссийский заповедный урок\Экоурок 4. Таймыр\Фото\P11005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5214950"/>
            <a:ext cx="1714512" cy="1285753"/>
          </a:xfrm>
          <a:prstGeom prst="rect">
            <a:avLst/>
          </a:prstGeom>
          <a:noFill/>
        </p:spPr>
      </p:pic>
      <p:pic>
        <p:nvPicPr>
          <p:cNvPr id="3076" name="Picture 4" descr="D:\Суровцева Е.И. ДОКУМЕНТЫ\Фотографии\Ландшафтный дизайн-2017. Из природных материалов\P11008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5286388"/>
            <a:ext cx="1571636" cy="1178607"/>
          </a:xfrm>
          <a:prstGeom prst="rect">
            <a:avLst/>
          </a:prstGeom>
          <a:noFill/>
        </p:spPr>
      </p:pic>
      <p:pic>
        <p:nvPicPr>
          <p:cNvPr id="3077" name="Picture 5" descr="D:\Суровцева Е.И. ДОКУМЕНТЫ\Фотографии\Ландшафтный дизайн-2017. Из природных материалов\P10909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5214950"/>
            <a:ext cx="1643074" cy="1232180"/>
          </a:xfrm>
          <a:prstGeom prst="rect">
            <a:avLst/>
          </a:prstGeom>
          <a:noFill/>
        </p:spPr>
      </p:pic>
      <p:pic>
        <p:nvPicPr>
          <p:cNvPr id="3080" name="Picture 8" descr="D:\Суровцева Е.И. ДОКУМЕНТЫ\Фотографии\Фото. Детская площадка\P108019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86644" y="5286388"/>
            <a:ext cx="1643074" cy="1232180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85720" y="0"/>
            <a:ext cx="5857915" cy="1285860"/>
          </a:xfr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4800" b="1" i="1" u="sng" dirty="0" smtClean="0">
                <a:solidFill>
                  <a:schemeClr val="accent3">
                    <a:lumMod val="50000"/>
                  </a:schemeClr>
                </a:solidFill>
                <a:latin typeface="Segoe UI Semibold" pitchFamily="34" charset="0"/>
                <a:cs typeface="Times New Roman" pitchFamily="18" charset="0"/>
              </a:rPr>
              <a:t>Проектируем</a:t>
            </a:r>
            <a:endParaRPr lang="ru-RU" sz="4800" b="1" i="1" u="sng" dirty="0">
              <a:solidFill>
                <a:schemeClr val="accent3">
                  <a:lumMod val="50000"/>
                </a:schemeClr>
              </a:solidFill>
              <a:latin typeface="Segoe UI Semibold" pitchFamily="34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Заголовок 6"/>
          <p:cNvSpPr txBox="1">
            <a:spLocks/>
          </p:cNvSpPr>
          <p:nvPr/>
        </p:nvSpPr>
        <p:spPr>
          <a:xfrm>
            <a:off x="2357422" y="6215082"/>
            <a:ext cx="6357982" cy="5000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975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1600" b="1" i="1" u="sng" dirty="0" smtClean="0">
                <a:solidFill>
                  <a:srgbClr val="800000"/>
                </a:solidFill>
                <a:latin typeface="Arial Black" pitchFamily="34" charset="0"/>
              </a:rPr>
              <a:t>Работа проектной группы</a:t>
            </a:r>
            <a:endParaRPr lang="ru-RU" sz="1600" b="1" i="1" u="sng" dirty="0">
              <a:solidFill>
                <a:srgbClr val="800000"/>
              </a:solidFill>
              <a:latin typeface="Arial Black" pitchFamily="34" charset="0"/>
            </a:endParaRPr>
          </a:p>
        </p:txBody>
      </p:sp>
      <p:pic>
        <p:nvPicPr>
          <p:cNvPr id="4098" name="Picture 2" descr="C:\Users\Марина\Desktop\Фото. Проект\IMG_20191025_0807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285860"/>
            <a:ext cx="3649319" cy="4865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Марина\Desktop\Фото. Проект\IMG_20191025_0808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357694"/>
            <a:ext cx="1250165" cy="1666886"/>
          </a:xfrm>
          <a:prstGeom prst="rect">
            <a:avLst/>
          </a:prstGeom>
          <a:noFill/>
        </p:spPr>
      </p:pic>
      <p:pic>
        <p:nvPicPr>
          <p:cNvPr id="4100" name="Picture 4" descr="C:\Users\Марина\Desktop\Фото. Проект\IMG_20191025_0809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0"/>
            <a:ext cx="1714512" cy="2286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C:\Users\Марина\Desktop\Фото. Проект\IMG_20191025_0810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1749010"/>
            <a:ext cx="3139834" cy="4186445"/>
          </a:xfrm>
          <a:prstGeom prst="rect">
            <a:avLst/>
          </a:prstGeom>
          <a:noFill/>
        </p:spPr>
      </p:pic>
      <p:pic>
        <p:nvPicPr>
          <p:cNvPr id="4102" name="Picture 6" descr="C:\Users\Марина\Desktop\Фото. Проект\IMG_20191025_0810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86644" y="2262179"/>
            <a:ext cx="1571636" cy="2095515"/>
          </a:xfrm>
          <a:prstGeom prst="rect">
            <a:avLst/>
          </a:prstGeom>
          <a:noFill/>
        </p:spPr>
      </p:pic>
      <p:pic>
        <p:nvPicPr>
          <p:cNvPr id="10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142852"/>
            <a:ext cx="1071570" cy="10244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02347673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1214446"/>
          </a:xfr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  <a:latin typeface="Impact" pitchFamily="34" charset="0"/>
                <a:cs typeface="Times New Roman" pitchFamily="18" charset="0"/>
              </a:rPr>
              <a:t>Составление плана озеленения и благоустройства школьного двора</a:t>
            </a:r>
            <a:r>
              <a:rPr lang="ru-RU" i="1" u="sng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ru-RU" i="1" u="sng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Заголовок 6"/>
          <p:cNvSpPr txBox="1">
            <a:spLocks/>
          </p:cNvSpPr>
          <p:nvPr/>
        </p:nvSpPr>
        <p:spPr>
          <a:xfrm>
            <a:off x="3786182" y="5572140"/>
            <a:ext cx="5214974" cy="5715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sng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Работа</a:t>
            </a:r>
            <a:r>
              <a:rPr kumimoji="0" lang="ru-RU" sz="1600" b="1" i="1" u="sng" strike="noStrike" kern="1200" cap="none" spc="0" normalizeH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проектной группы</a:t>
            </a:r>
            <a:endParaRPr kumimoji="0" lang="ru-RU" sz="1600" b="1" i="1" u="sng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5122" name="Picture 2" descr="I:\ПРОЕКТ. ШКОЛЬНЫЙ ДВОР\Школьный двор. Фото\Screenshot_20191015_1343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429000"/>
            <a:ext cx="2772159" cy="1926597"/>
          </a:xfrm>
          <a:prstGeom prst="rect">
            <a:avLst/>
          </a:prstGeom>
          <a:noFill/>
        </p:spPr>
      </p:pic>
      <p:pic>
        <p:nvPicPr>
          <p:cNvPr id="5123" name="Picture 3" descr="I:\ПРОЕКТ. ШКОЛЬНЫЙ ДВОР\Школьный двор. Фото\Screenshot_20191015_1345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785926"/>
            <a:ext cx="2822596" cy="1500198"/>
          </a:xfrm>
          <a:prstGeom prst="rect">
            <a:avLst/>
          </a:prstGeom>
          <a:noFill/>
        </p:spPr>
      </p:pic>
      <p:pic>
        <p:nvPicPr>
          <p:cNvPr id="5124" name="Picture 4" descr="I:\ПРОЕКТ. ШКОЛЬНЫЙ ДВОР\Школьный двор. Фото\Screenshot_20191015_1356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33926"/>
            <a:ext cx="2786050" cy="1480046"/>
          </a:xfrm>
          <a:prstGeom prst="rect">
            <a:avLst/>
          </a:prstGeom>
          <a:noFill/>
        </p:spPr>
      </p:pic>
      <p:pic>
        <p:nvPicPr>
          <p:cNvPr id="5125" name="Picture 5" descr="I:\ПРОЕКТ. ШКОЛЬНЫЙ ДВОР\Школьный двор. Фото\Screenshot_20191015_1356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5143512"/>
            <a:ext cx="2820380" cy="1495341"/>
          </a:xfrm>
          <a:prstGeom prst="rect">
            <a:avLst/>
          </a:prstGeom>
          <a:noFill/>
        </p:spPr>
      </p:pic>
      <p:pic>
        <p:nvPicPr>
          <p:cNvPr id="5126" name="Picture 6" descr="I:\ПРОЕКТ. ШКОЛЬНЫЙ ДВОР\Школьный двор. Фото\Screenshot_20191015_13565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1785926"/>
            <a:ext cx="2928958" cy="1558263"/>
          </a:xfrm>
          <a:prstGeom prst="rect">
            <a:avLst/>
          </a:prstGeom>
          <a:noFill/>
        </p:spPr>
      </p:pic>
      <p:pic>
        <p:nvPicPr>
          <p:cNvPr id="5127" name="Picture 7" descr="I:\ПРОЕКТ. ШКОЛЬНЫЙ ДВОР\Школьный двор. Фото\Screenshot_20191019_14034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26" y="3429000"/>
            <a:ext cx="2401079" cy="1819765"/>
          </a:xfrm>
          <a:prstGeom prst="rect">
            <a:avLst/>
          </a:prstGeom>
          <a:noFill/>
        </p:spPr>
      </p:pic>
      <p:pic>
        <p:nvPicPr>
          <p:cNvPr id="11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6578" y="214290"/>
            <a:ext cx="1071570" cy="1024442"/>
          </a:xfrm>
          <a:prstGeom prst="rect">
            <a:avLst/>
          </a:prstGeom>
          <a:noFill/>
        </p:spPr>
      </p:pic>
      <p:pic>
        <p:nvPicPr>
          <p:cNvPr id="12" name="Picture 5" descr="I:\ПРОЕКТ. ШКОЛЬНЫЙ ДВОР\Школьный двор. Фото\Screenshot_20191015_1356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434" y="5295912"/>
            <a:ext cx="2820380" cy="14953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20219543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358246" cy="1214446"/>
          </a:xfr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  <a:latin typeface="Impact" pitchFamily="34" charset="0"/>
                <a:cs typeface="Times New Roman" pitchFamily="18" charset="0"/>
              </a:rPr>
              <a:t>Составление плана озеленения и благоустройства школьного двора</a:t>
            </a:r>
            <a:r>
              <a:rPr lang="ru-RU" b="1" i="1" u="sng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ru-RU" b="1" i="1" u="sng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5572132" y="1643050"/>
            <a:ext cx="3143272" cy="4857784"/>
          </a:xfrm>
          <a:solidFill>
            <a:schemeClr val="accent6">
              <a:lumMod val="60000"/>
              <a:lumOff val="40000"/>
            </a:schemeClr>
          </a:solidFill>
          <a:ln w="28575">
            <a:solidFill>
              <a:srgbClr val="314200"/>
            </a:solidFill>
          </a:ln>
        </p:spPr>
        <p:txBody>
          <a:bodyPr>
            <a:normAutofit fontScale="25000" lnSpcReduction="20000"/>
          </a:bodyPr>
          <a:lstStyle/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1. Тротуарная дорожка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2. Высокий бордюр для клумбы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3. Макет пруда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4. Декоративное освещение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5. Скамейки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6. Клумбы-цветники: 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6 А - цветник (колеус)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6 Б - цветник в белых оттенках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6 В - цветник в белых оттенках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6 Г - розарий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6 Д - розарий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6 Е - цветник в белых  и красных оттенках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7. Туя западная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8. Пихта бальзамическая </a:t>
            </a:r>
            <a:r>
              <a:rPr lang="ru-RU" sz="5600" b="1" dirty="0" err="1" smtClean="0">
                <a:latin typeface="Times New Roman" pitchFamily="18" charset="0"/>
                <a:cs typeface="Times New Roman" pitchFamily="18" charset="0"/>
              </a:rPr>
              <a:t>Нана</a:t>
            </a:r>
            <a:endParaRPr lang="ru-RU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9. Можжевельник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10. Ель колючая (</a:t>
            </a:r>
            <a:r>
              <a:rPr lang="ru-RU" sz="5600" b="1" dirty="0" err="1" smtClean="0">
                <a:latin typeface="Times New Roman" pitchFamily="18" charset="0"/>
                <a:cs typeface="Times New Roman" pitchFamily="18" charset="0"/>
              </a:rPr>
              <a:t>голубая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11. Самшит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12. Чубушник</a:t>
            </a:r>
          </a:p>
          <a:p>
            <a:pPr lvl="0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13. Липа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Заголовок 6"/>
          <p:cNvSpPr txBox="1">
            <a:spLocks/>
          </p:cNvSpPr>
          <p:nvPr/>
        </p:nvSpPr>
        <p:spPr>
          <a:xfrm>
            <a:off x="214282" y="5572140"/>
            <a:ext cx="3286148" cy="7858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sng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Работа</a:t>
            </a:r>
            <a:r>
              <a:rPr kumimoji="0" lang="ru-RU" sz="1600" b="1" i="1" u="sng" strike="noStrike" kern="1200" cap="none" spc="0" normalizeH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проектной группы</a:t>
            </a:r>
            <a:endParaRPr kumimoji="0" lang="ru-RU" sz="1600" b="1" i="1" u="sng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11" name="Рисунок 10" descr="C:\Users\Марина\Downloads\Screenshot_20191019_140347 (1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514353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214290"/>
            <a:ext cx="1071570" cy="1024442"/>
          </a:xfrm>
          <a:prstGeom prst="rect">
            <a:avLst/>
          </a:prstGeom>
          <a:noFill/>
        </p:spPr>
      </p:pic>
      <p:pic>
        <p:nvPicPr>
          <p:cNvPr id="9" name="Picture 4" descr="C:\Users\Марина\Desktop\Фото. Проект\IMG_20191025_0809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4762461"/>
            <a:ext cx="1571655" cy="2095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20219543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42844" y="142852"/>
            <a:ext cx="6286544" cy="1214446"/>
          </a:xfrm>
          <a:solidFill>
            <a:schemeClr val="bg2">
              <a:lumMod val="75000"/>
            </a:schemeClr>
          </a:solidFill>
          <a:ln w="76200">
            <a:solidFill>
              <a:srgbClr val="31420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План мероприятий </a:t>
            </a:r>
            <a:b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3100" b="1" i="1" u="sng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практического</a:t>
            </a:r>
            <a:r>
              <a:rPr lang="ru-RU" sz="3100" b="1" i="1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 этапа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700" b="1" dirty="0">
              <a:solidFill>
                <a:schemeClr val="tx1"/>
              </a:solidFill>
              <a:latin typeface="Arno Pro" pitchFamily="18" charset="0"/>
            </a:endParaRPr>
          </a:p>
        </p:txBody>
      </p:sp>
      <p:sp>
        <p:nvSpPr>
          <p:cNvPr id="14" name="Подзаголовок 13"/>
          <p:cNvSpPr>
            <a:spLocks noGrp="1"/>
          </p:cNvSpPr>
          <p:nvPr>
            <p:ph type="subTitle" idx="1"/>
          </p:nvPr>
        </p:nvSpPr>
        <p:spPr>
          <a:xfrm>
            <a:off x="142844" y="1500174"/>
            <a:ext cx="8858312" cy="5214974"/>
          </a:xfr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l"/>
            <a:endParaRPr lang="ru-RU" sz="1800" i="1" dirty="0">
              <a:solidFill>
                <a:schemeClr val="tx1"/>
              </a:solidFill>
              <a:latin typeface="Arial Black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3659586"/>
              </p:ext>
            </p:extLst>
          </p:nvPr>
        </p:nvGraphicFramePr>
        <p:xfrm>
          <a:off x="214282" y="1571611"/>
          <a:ext cx="8462173" cy="3506860"/>
        </p:xfrm>
        <a:graphic>
          <a:graphicData uri="http://schemas.openxmlformats.org/drawingml/2006/table">
            <a:tbl>
              <a:tblPr/>
              <a:tblGrid>
                <a:gridCol w="550263"/>
                <a:gridCol w="4093207"/>
                <a:gridCol w="2071702"/>
                <a:gridCol w="1747001"/>
              </a:tblGrid>
              <a:tr h="428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№ п/п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Мероприятие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Ответственный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200" b="1" dirty="0" smtClean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выполнения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477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9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Осенняя и весенняя посадка семян барбариса.</a:t>
                      </a: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Учитель биологии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Октябрь</a:t>
                      </a:r>
                      <a:r>
                        <a:rPr lang="ru-RU" sz="1200" b="1" baseline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2019 г., май 2020 г.</a:t>
                      </a:r>
                    </a:p>
                  </a:txBody>
                  <a:tcPr marL="47769" marR="477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8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Выращивание черенков туи в контейнерах.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Учитель географии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 течении реализации проекта.</a:t>
                      </a:r>
                    </a:p>
                  </a:txBody>
                  <a:tcPr marL="47769" marR="477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5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Приобретение семян и выращивание рассады.</a:t>
                      </a:r>
                      <a:endParaRPr kumimoji="0" lang="ru-RU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Учитель биологии и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географии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Ноябрь-май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477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Создание и разбивка новых декоративных клумб.</a:t>
                      </a:r>
                      <a:endParaRPr kumimoji="0" lang="ru-RU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Классные руководители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Апрель  </a:t>
                      </a:r>
                      <a:endParaRPr lang="ru-RU" sz="1200" b="1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477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3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Обработка почвы и посадка рассады цветочно-декоративных культур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Учитель технологии, классные руководители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Апрель -май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477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4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Уход за посаженными цветочными культурами.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Классные коллективы 2 – 9 классов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Май - сентябрь</a:t>
                      </a:r>
                      <a:endParaRPr lang="ru-RU" sz="1200" b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69" marR="477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5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b="1" dirty="0" smtClean="0">
                          <a:latin typeface="Calibri"/>
                          <a:cs typeface="Times New Roman"/>
                        </a:rPr>
                        <a:t>7</a:t>
                      </a:r>
                      <a:endParaRPr lang="ru-RU" sz="1200" b="1" dirty="0">
                        <a:latin typeface="Calibri"/>
                        <a:cs typeface="Times New Roman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Формирование модели искусственного</a:t>
                      </a:r>
                      <a:r>
                        <a:rPr lang="ru-RU" sz="1200" b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водоема  с арт-объектами.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</a:t>
                      </a:r>
                      <a:r>
                        <a:rPr lang="ru-RU" sz="1200" b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географии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69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Июнь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69" marR="477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Picture 2" descr="C:\Users\Марина\Desktop\Фото. Проект\IMG_20191016_1206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214950"/>
            <a:ext cx="1071570" cy="142876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643702" y="142852"/>
            <a:ext cx="2357454" cy="12144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214290"/>
            <a:ext cx="1071570" cy="1024442"/>
          </a:xfrm>
          <a:prstGeom prst="rect">
            <a:avLst/>
          </a:prstGeom>
          <a:noFill/>
        </p:spPr>
      </p:pic>
      <p:pic>
        <p:nvPicPr>
          <p:cNvPr id="15" name="Рисунок 14" descr="https://avatars.mds.yandex.net/get-zen_doc/225901/pub_5d63a0ec9515ee00ae29c23e_5d63a277cfcc8600ac8967f7/scale_240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5214950"/>
            <a:ext cx="2177856" cy="1392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s://avatars.mds.yandex.net/get-zen_doc/118017/pub_5d4c0ab8ec575b00ad62166d_5d4c0aceb5e99200add6f2ab/scale_240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5214950"/>
            <a:ext cx="2214578" cy="1369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I:\Школьный двор. Фото\Screenshot_20191015_13563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5214950"/>
            <a:ext cx="2665796" cy="1413382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85721" y="142852"/>
            <a:ext cx="5857915" cy="1357322"/>
          </a:xfr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Impact" pitchFamily="34" charset="0"/>
                <a:ea typeface="Times New Roman"/>
                <a:cs typeface="Times New Roman" panose="02020603050405020304" pitchFamily="18" charset="0"/>
              </a:rPr>
              <a:t>Осенняя посадка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Impact" pitchFamily="34" charset="0"/>
                <a:ea typeface="Times New Roman"/>
                <a:cs typeface="Times New Roman" panose="02020603050405020304" pitchFamily="18" charset="0"/>
              </a:rPr>
              <a:t>семян барбариса</a:t>
            </a:r>
            <a:endParaRPr lang="ru-RU" i="1" u="sng" dirty="0">
              <a:solidFill>
                <a:schemeClr val="accent6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Заголовок 6"/>
          <p:cNvSpPr txBox="1">
            <a:spLocks/>
          </p:cNvSpPr>
          <p:nvPr/>
        </p:nvSpPr>
        <p:spPr>
          <a:xfrm>
            <a:off x="2357422" y="6215082"/>
            <a:ext cx="6357982" cy="5000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sng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Работа учащихся</a:t>
            </a:r>
            <a:endParaRPr kumimoji="0" lang="ru-RU" sz="1600" b="1" i="1" u="sng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3077" name="Picture 5" descr="C:\Users\Марина\Desktop\Фото. Проект\IMG_20191016_1210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132857"/>
            <a:ext cx="3055381" cy="4073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C:\Users\Марина\Desktop\Фото. Проект\IMG_20191016_1211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2571744"/>
            <a:ext cx="2500312" cy="3333749"/>
          </a:xfrm>
          <a:prstGeom prst="rect">
            <a:avLst/>
          </a:prstGeom>
          <a:noFill/>
        </p:spPr>
      </p:pic>
      <p:pic>
        <p:nvPicPr>
          <p:cNvPr id="3081" name="Picture 9" descr="C:\Users\Марина\Desktop\Фото. Проект\IMG_20191016_1149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5026" y="1643062"/>
            <a:ext cx="1393023" cy="1857364"/>
          </a:xfrm>
          <a:prstGeom prst="rect">
            <a:avLst/>
          </a:prstGeom>
          <a:noFill/>
        </p:spPr>
      </p:pic>
      <p:pic>
        <p:nvPicPr>
          <p:cNvPr id="3075" name="Picture 3" descr="C:\Users\Марина\Desktop\Фото. Проект\IMG_20191016_1206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871" y="4683782"/>
            <a:ext cx="1607337" cy="2143116"/>
          </a:xfrm>
          <a:prstGeom prst="rect">
            <a:avLst/>
          </a:prstGeom>
          <a:noFill/>
        </p:spPr>
      </p:pic>
      <p:pic>
        <p:nvPicPr>
          <p:cNvPr id="3074" name="Picture 2" descr="C:\Users\Марина\Desktop\Фото. Проект\IMG_20191016_1206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65" y="2988453"/>
            <a:ext cx="1285866" cy="1714488"/>
          </a:xfrm>
          <a:prstGeom prst="rect">
            <a:avLst/>
          </a:prstGeom>
          <a:noFill/>
        </p:spPr>
      </p:pic>
      <p:pic>
        <p:nvPicPr>
          <p:cNvPr id="3080" name="Picture 8" descr="C:\Users\Марина\Desktop\Фото. Проект\IMG_20191016_1208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2357417"/>
            <a:ext cx="2232419" cy="2976559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858016" y="214290"/>
            <a:ext cx="2000264" cy="17859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8082" y="571480"/>
            <a:ext cx="1071570" cy="10244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20219543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274638"/>
            <a:ext cx="3286148" cy="511156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Смета проекта</a:t>
            </a:r>
            <a:endParaRPr lang="ru-RU" sz="1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71452751"/>
              </p:ext>
            </p:extLst>
          </p:nvPr>
        </p:nvGraphicFramePr>
        <p:xfrm>
          <a:off x="428596" y="-80662"/>
          <a:ext cx="8301038" cy="6935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"/>
                <a:gridCol w="2920400"/>
                <a:gridCol w="2226484"/>
                <a:gridCol w="1193907"/>
                <a:gridCol w="1603057"/>
              </a:tblGrid>
              <a:tr h="4380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Наименование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статьи сметы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Запрашиваемые средства, необходимые для реализации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Собственные средства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Средства из других источников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Тротуарная плитка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630200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Высокий бордюр для клумб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100400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Бордюр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56840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Кирпич красный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450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Цемент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8000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Камень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Песок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15000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8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Доски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(лакированные белые)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Пластик для макета пруда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6999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8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Оборудование для декоративного </a:t>
                      </a: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освещения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55800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Фонарь декоративный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31800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Земля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9600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Краска белая (для бордюра)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5400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80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Кисть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300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Валик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300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Мастерок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400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Лопата штыковая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1500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Лопата совковая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1500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0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Перфоратор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6000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Анкерный болт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Металлический уголок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800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Шуруп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750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Вазон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12000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Стенд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50000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Гравий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15000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Семена цветочных культур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           </a:t>
                      </a: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13580руб.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Саженцы деревьев и кустарников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           </a:t>
                      </a:r>
                      <a:r>
                        <a:rPr lang="ru-RU" sz="1000" smtClean="0">
                          <a:latin typeface="Times New Roman"/>
                          <a:ea typeface="Calibri"/>
                          <a:cs typeface="Times New Roman"/>
                        </a:rPr>
                        <a:t>             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49218руб.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0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Транспортные услуги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18000руб.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Работа каменщика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50000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0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Работа художника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5500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31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Прокладка кабеля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5000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0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Кабель для фонарей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8875 руб.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Спиливание деревьев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19920 руб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0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ИТОГО: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1201757руб.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26875руб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11500руб.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500042"/>
            <a:ext cx="1071570" cy="10244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3756699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980729"/>
            <a:ext cx="7632848" cy="936103"/>
          </a:xfrm>
          <a:solidFill>
            <a:schemeClr val="accent3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Источники финансирования</a:t>
            </a:r>
            <a:endParaRPr 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444208" y="2960948"/>
            <a:ext cx="2088232" cy="13321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</a:rPr>
              <a:t>Спонсорская помощь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7248" y="4581128"/>
            <a:ext cx="2631136" cy="165618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</a:rPr>
              <a:t>Благотворительная помощь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560" y="2821578"/>
            <a:ext cx="2736304" cy="132750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63688" y="4581128"/>
            <a:ext cx="2952328" cy="151216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</a:rPr>
              <a:t>Администрация 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Calibri"/>
              </a:rPr>
              <a:t>Краснолипьеского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</a:rPr>
              <a:t> сельского  поселения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2821578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</a:rPr>
              <a:t>Администрация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Calibri"/>
              </a:rPr>
              <a:t>Репьевского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</a:rPr>
              <a:t> муниципального района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1943708" y="1993994"/>
            <a:ext cx="484632" cy="755131"/>
          </a:xfrm>
          <a:prstGeom prst="downArrow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7003692" y="1979640"/>
            <a:ext cx="484632" cy="978408"/>
          </a:xfrm>
          <a:prstGeom prst="downArrow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5508104" y="2421427"/>
            <a:ext cx="484632" cy="1231148"/>
          </a:xfrm>
          <a:prstGeom prst="downArrow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3779912" y="2345374"/>
            <a:ext cx="484632" cy="1231148"/>
          </a:xfrm>
          <a:prstGeom prst="downArrow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500694" y="0"/>
            <a:ext cx="1785950" cy="13572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3" descr="C:\Users\Марина\Desktop\Фото. Проект\IMG_20191029_134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142852"/>
            <a:ext cx="1071570" cy="10244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20284058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Самопрезентация А.Н.В.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1487</TotalTime>
  <Words>994</Words>
  <Application>Microsoft Office PowerPoint</Application>
  <PresentationFormat>Экран (4:3)</PresentationFormat>
  <Paragraphs>346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Самопрезентация А.Н.В.</vt:lpstr>
      <vt:lpstr>Солнцестояние</vt:lpstr>
      <vt:lpstr>Исполнительная</vt:lpstr>
      <vt:lpstr>МБОУ «Краснолипьевская школа» Репьевский муниципальный район Воронежская область</vt:lpstr>
      <vt:lpstr>Проблема благоустройства школьной территории стала актуальной с первых лет ее существования. Эта проблема остаётся актуальной для нас и в настоящее время, что способствует воспитанию у детей эстетического вкуса, формирования чувства ответственности за свою школу и желания изменить облик школы к лучшему.</vt:lpstr>
      <vt:lpstr>Цель:  благоустройство  и  озеленение пришкольной территории  с учётом нового подхода к цветочно-декоративному дизайну</vt:lpstr>
      <vt:lpstr>Слайд 4</vt:lpstr>
      <vt:lpstr>Слайд 5</vt:lpstr>
      <vt:lpstr>Составление плана-схемы озеленения и благоустройства школьного двора  </vt:lpstr>
      <vt:lpstr>Разработка индивидуальных проектов-инсталляций учащихся по озеленению и благоустройству школьного двора</vt:lpstr>
      <vt:lpstr>В кабинете директора</vt:lpstr>
      <vt:lpstr>   Этапы реализации проекта</vt:lpstr>
      <vt:lpstr>  План мероприятий  подготовительного этапа</vt:lpstr>
      <vt:lpstr>   План мероприятий  проектировочного этапа </vt:lpstr>
      <vt:lpstr>Проектируем</vt:lpstr>
      <vt:lpstr>    Составление плана озеленения и благоустройства школьного двора </vt:lpstr>
      <vt:lpstr>    Составление плана озеленения и благоустройства школьного двора </vt:lpstr>
      <vt:lpstr>   План мероприятий  практического этапа </vt:lpstr>
      <vt:lpstr>Осенняя посадка семян барбариса</vt:lpstr>
      <vt:lpstr>Смета проекта</vt:lpstr>
      <vt:lpstr>Источники финансирования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Аралова  Нина Васильевна, учитель биологии, высшая квалификационная категория МКОУ Краснолипьевская СОШ Репьевский муниципальный район Воронежская область</dc:title>
  <dc:creator>admin</dc:creator>
  <cp:lastModifiedBy>Марина</cp:lastModifiedBy>
  <cp:revision>149</cp:revision>
  <dcterms:created xsi:type="dcterms:W3CDTF">2015-05-26T04:02:21Z</dcterms:created>
  <dcterms:modified xsi:type="dcterms:W3CDTF">2019-10-29T18:07:02Z</dcterms:modified>
</cp:coreProperties>
</file>