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301" r:id="rId3"/>
    <p:sldId id="281" r:id="rId4"/>
    <p:sldId id="282" r:id="rId5"/>
    <p:sldId id="283" r:id="rId6"/>
    <p:sldId id="265" r:id="rId7"/>
    <p:sldId id="286" r:id="rId8"/>
    <p:sldId id="284" r:id="rId9"/>
    <p:sldId id="264" r:id="rId10"/>
    <p:sldId id="266" r:id="rId11"/>
    <p:sldId id="291" r:id="rId12"/>
    <p:sldId id="287" r:id="rId13"/>
    <p:sldId id="288" r:id="rId14"/>
    <p:sldId id="292" r:id="rId15"/>
    <p:sldId id="293" r:id="rId16"/>
    <p:sldId id="294" r:id="rId17"/>
    <p:sldId id="295" r:id="rId18"/>
    <p:sldId id="289" r:id="rId19"/>
    <p:sldId id="290" r:id="rId20"/>
    <p:sldId id="280" r:id="rId21"/>
    <p:sldId id="271" r:id="rId22"/>
    <p:sldId id="298" r:id="rId23"/>
    <p:sldId id="299" r:id="rId24"/>
    <p:sldId id="296" r:id="rId2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CC66"/>
    <a:srgbClr val="0080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9" autoAdjust="0"/>
    <p:restoredTop sz="94684" autoAdjust="0"/>
  </p:normalViewPr>
  <p:slideViewPr>
    <p:cSldViewPr>
      <p:cViewPr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14F1EC-31F2-459B-8F0D-5AA44BEF779E}" type="datetimeFigureOut">
              <a:rPr lang="ru-RU" smtClean="0"/>
              <a:t>03.03.2022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9FD068-9D36-4822-9E44-83B1A6763B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27347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9FD068-9D36-4822-9E44-83B1A6763BFD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63668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76464C-231B-454D-A7AF-7FCEADC0E79A}" type="datetimeFigureOut">
              <a:rPr lang="ru-RU"/>
              <a:pPr>
                <a:defRPr/>
              </a:pPr>
              <a:t>03.03.2022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F3FD92-39BC-44AB-8D60-D2F28AD40B0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956239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2E07E1-B7B9-4FCC-AAA1-B8735CC8556A}" type="datetimeFigureOut">
              <a:rPr lang="ru-RU"/>
              <a:pPr>
                <a:defRPr/>
              </a:pPr>
              <a:t>03.03.2022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785071-A946-4EB0-87FB-A484D6D3207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042686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BDE41D-BA63-41DE-8E8E-E8CDC1598141}" type="datetimeFigureOut">
              <a:rPr lang="ru-RU"/>
              <a:pPr>
                <a:defRPr/>
              </a:pPr>
              <a:t>03.03.2022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C57D23-A196-400E-B825-6C399FC6FD0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366128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81BB14-BA30-4D5C-A7F0-2407DF260B78}" type="datetimeFigureOut">
              <a:rPr lang="ru-RU"/>
              <a:pPr>
                <a:defRPr/>
              </a:pPr>
              <a:t>03.03.2022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0C3D1B-D59F-4DDD-A6B9-44FE55979BA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399703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ADBF8C-A9D4-4F80-8CDC-C882EE30AC65}" type="datetimeFigureOut">
              <a:rPr lang="ru-RU"/>
              <a:pPr>
                <a:defRPr/>
              </a:pPr>
              <a:t>03.03.2022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406FA4-EBB9-4B14-A1ED-BAC97AC2A14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739485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249C52-0D21-4025-A9BE-BD3E7F056316}" type="datetimeFigureOut">
              <a:rPr lang="ru-RU"/>
              <a:pPr>
                <a:defRPr/>
              </a:pPr>
              <a:t>03.03.2022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3F99E3-5695-481E-ABA2-2FA76A52FD4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591420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A43800-E73A-4C1C-861B-DAD25F704645}" type="datetimeFigureOut">
              <a:rPr lang="ru-RU"/>
              <a:pPr>
                <a:defRPr/>
              </a:pPr>
              <a:t>03.03.2022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B58924-47E8-4014-8B73-53D93F8B7C0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516196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DED075-BE58-4121-8119-F5441DCF9355}" type="datetimeFigureOut">
              <a:rPr lang="ru-RU"/>
              <a:pPr>
                <a:defRPr/>
              </a:pPr>
              <a:t>03.03.2022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BC57DC-E35F-456D-B324-69CB5907359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84897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111790-2760-46F6-8DB3-5C390516384E}" type="datetimeFigureOut">
              <a:rPr lang="ru-RU"/>
              <a:pPr>
                <a:defRPr/>
              </a:pPr>
              <a:t>03.03.2022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630026-070D-45FA-8B40-A74DC3B8DA7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459881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DA1A23-DAD6-492D-8DA3-B1AEFDC10263}" type="datetimeFigureOut">
              <a:rPr lang="ru-RU"/>
              <a:pPr>
                <a:defRPr/>
              </a:pPr>
              <a:t>03.03.2022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260ABA-B679-44A7-805E-F538F2B6CEA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792644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0B3EAE-C5A0-4E79-AECB-043F4635B723}" type="datetimeFigureOut">
              <a:rPr lang="ru-RU"/>
              <a:pPr>
                <a:defRPr/>
              </a:pPr>
              <a:t>03.03.2022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C4C041-508E-4715-9C1C-C01875CCF12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551041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CC95B17-C600-4BCB-9AA0-6CAF3FF92EC4}" type="datetimeFigureOut">
              <a:rPr lang="ru-RU"/>
              <a:pPr>
                <a:defRPr/>
              </a:pPr>
              <a:t>03.03.2022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24581EEA-3E69-4001-8B6A-9AD985355950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1.png"/><Relationship Id="rId18" Type="http://schemas.openxmlformats.org/officeDocument/2006/relationships/image" Target="../media/image3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12" Type="http://schemas.openxmlformats.org/officeDocument/2006/relationships/image" Target="../media/image30.png"/><Relationship Id="rId17" Type="http://schemas.openxmlformats.org/officeDocument/2006/relationships/image" Target="../media/image35.png"/><Relationship Id="rId2" Type="http://schemas.openxmlformats.org/officeDocument/2006/relationships/image" Target="../media/image16.jpeg"/><Relationship Id="rId16" Type="http://schemas.openxmlformats.org/officeDocument/2006/relationships/image" Target="../media/image3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11" Type="http://schemas.openxmlformats.org/officeDocument/2006/relationships/image" Target="../media/image29.png"/><Relationship Id="rId5" Type="http://schemas.openxmlformats.org/officeDocument/2006/relationships/image" Target="../media/image23.png"/><Relationship Id="rId15" Type="http://schemas.openxmlformats.org/officeDocument/2006/relationships/image" Target="../media/image33.png"/><Relationship Id="rId10" Type="http://schemas.openxmlformats.org/officeDocument/2006/relationships/image" Target="../media/image28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Relationship Id="rId14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5.jpeg"/><Relationship Id="rId4" Type="http://schemas.openxmlformats.org/officeDocument/2006/relationships/image" Target="../media/image44.jp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eg"/><Relationship Id="rId3" Type="http://schemas.openxmlformats.org/officeDocument/2006/relationships/image" Target="../media/image46.jpeg"/><Relationship Id="rId7" Type="http://schemas.openxmlformats.org/officeDocument/2006/relationships/image" Target="../media/image50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6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2.jpg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7" Type="http://schemas.openxmlformats.org/officeDocument/2006/relationships/image" Target="../media/image70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9.jpeg"/><Relationship Id="rId5" Type="http://schemas.openxmlformats.org/officeDocument/2006/relationships/image" Target="../media/image68.jpeg"/><Relationship Id="rId4" Type="http://schemas.openxmlformats.org/officeDocument/2006/relationships/image" Target="../media/image67.jp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1"/>
          <p:cNvSpPr txBox="1">
            <a:spLocks noChangeArrowheads="1"/>
          </p:cNvSpPr>
          <p:nvPr/>
        </p:nvSpPr>
        <p:spPr bwMode="auto">
          <a:xfrm>
            <a:off x="323528" y="620713"/>
            <a:ext cx="8640959" cy="37878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sz="4800" b="1" i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00CC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" pitchFamily="16" charset="0"/>
              </a:rPr>
              <a:t>«Развитие   </a:t>
            </a:r>
            <a:endParaRPr lang="en-US" altLang="ru-RU" sz="4800" b="1" i="1" dirty="0" smtClean="0">
              <a:ln>
                <a:solidFill>
                  <a:schemeClr val="accent3">
                    <a:lumMod val="50000"/>
                  </a:schemeClr>
                </a:solidFill>
              </a:ln>
              <a:solidFill>
                <a:srgbClr val="00CC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" pitchFamily="1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sz="4800" b="1" i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00CC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" pitchFamily="16" charset="0"/>
              </a:rPr>
              <a:t>логического  </a:t>
            </a:r>
            <a:r>
              <a:rPr lang="ru-RU" altLang="ru-RU" sz="4800" b="1" i="1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00CC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" pitchFamily="16" charset="0"/>
              </a:rPr>
              <a:t>мышления </a:t>
            </a:r>
            <a:r>
              <a:rPr lang="ru-RU" altLang="ru-RU" sz="4800" b="1" i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00CC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" pitchFamily="16" charset="0"/>
              </a:rPr>
              <a:t>у дошкольников в разных видах образовательной деятельности»</a:t>
            </a:r>
            <a:endParaRPr lang="ru-RU" altLang="ru-RU" sz="4800" b="1" i="1" dirty="0">
              <a:ln>
                <a:solidFill>
                  <a:schemeClr val="accent3">
                    <a:lumMod val="50000"/>
                  </a:schemeClr>
                </a:solidFill>
              </a:ln>
              <a:solidFill>
                <a:srgbClr val="00CC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" pitchFamily="16" charset="0"/>
            </a:endParaRPr>
          </a:p>
        </p:txBody>
      </p: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1763688" y="188640"/>
            <a:ext cx="63373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ru-RU" altLang="ru-RU" sz="3600" b="1" i="1">
              <a:solidFill>
                <a:srgbClr val="0070C0"/>
              </a:solidFill>
              <a:latin typeface="Cambria" panose="02040503050406030204" pitchFamily="18" charset="0"/>
            </a:endParaRPr>
          </a:p>
        </p:txBody>
      </p:sp>
      <p:sp>
        <p:nvSpPr>
          <p:cNvPr id="2053" name="Прямоугольник 3"/>
          <p:cNvSpPr>
            <a:spLocks noChangeArrowheads="1"/>
          </p:cNvSpPr>
          <p:nvPr/>
        </p:nvSpPr>
        <p:spPr bwMode="auto">
          <a:xfrm>
            <a:off x="5003800" y="2636838"/>
            <a:ext cx="34544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2054" name="Прямоугольник 5"/>
          <p:cNvSpPr>
            <a:spLocks noChangeArrowheads="1"/>
          </p:cNvSpPr>
          <p:nvPr/>
        </p:nvSpPr>
        <p:spPr bwMode="auto">
          <a:xfrm>
            <a:off x="5724128" y="5229200"/>
            <a:ext cx="377825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b="1" i="1" dirty="0" smtClean="0">
                <a:solidFill>
                  <a:schemeClr val="accent3">
                    <a:lumMod val="50000"/>
                  </a:schemeClr>
                </a:solidFill>
              </a:rPr>
              <a:t>МКОУ Бутырская ООШ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b="1" i="1" dirty="0" smtClean="0">
                <a:solidFill>
                  <a:schemeClr val="accent3">
                    <a:lumMod val="50000"/>
                  </a:schemeClr>
                </a:solidFill>
              </a:rPr>
              <a:t>Детский сад «Светлячок»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b="1" i="1" dirty="0" smtClean="0">
                <a:solidFill>
                  <a:schemeClr val="accent3">
                    <a:lumMod val="50000"/>
                  </a:schemeClr>
                </a:solidFill>
              </a:rPr>
              <a:t>Выполнила: воспитатель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b="1" i="1" dirty="0" smtClean="0">
                <a:solidFill>
                  <a:schemeClr val="accent3">
                    <a:lumMod val="50000"/>
                  </a:schemeClr>
                </a:solidFill>
              </a:rPr>
              <a:t>Бондарева Е.Н.</a:t>
            </a:r>
            <a:endParaRPr lang="ru-RU" altLang="ru-RU" sz="18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151899" y="6152195"/>
            <a:ext cx="3384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1</a:t>
            </a:r>
            <a:endParaRPr lang="ru-RU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29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Прямоугольник 3"/>
          <p:cNvSpPr>
            <a:spLocks noChangeArrowheads="1"/>
          </p:cNvSpPr>
          <p:nvPr/>
        </p:nvSpPr>
        <p:spPr bwMode="auto">
          <a:xfrm>
            <a:off x="5003800" y="2636838"/>
            <a:ext cx="34544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4" name="TextBox 3"/>
          <p:cNvSpPr txBox="1"/>
          <p:nvPr/>
        </p:nvSpPr>
        <p:spPr>
          <a:xfrm>
            <a:off x="611561" y="929233"/>
            <a:ext cx="813690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Слово </a:t>
            </a:r>
            <a:r>
              <a:rPr lang="ru-RU" sz="24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«логика»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происходит от древне греческого «логос» – мысль, разум. Наука «Логика» изучает формы, законы и методы познавательной деятельности человека. Упрощенно можно казать , что это наука об умении правильно мыслить.</a:t>
            </a:r>
          </a:p>
          <a:p>
            <a:pPr algn="ctr"/>
            <a:r>
              <a:rPr lang="ru-RU" sz="24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 развития логического мышления дошкольников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– научить ребенка мыслить, используя знания о связях между явлениями, выстроенные на их основе суждения и понятия.</a:t>
            </a:r>
          </a:p>
          <a:p>
            <a:pPr algn="ctr"/>
            <a:r>
              <a:rPr lang="ru-RU" sz="24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Основные задачи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– </a:t>
            </a: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активизация мыслительной деятельности детей дошкольного возраста; формировать      </a:t>
            </a:r>
          </a:p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у детей интерес к разнообразной интеллектуальной деятельности.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365834" y="612465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2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41070480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1"/>
          <p:cNvSpPr txBox="1">
            <a:spLocks noChangeArrowheads="1"/>
          </p:cNvSpPr>
          <p:nvPr/>
        </p:nvSpPr>
        <p:spPr bwMode="auto">
          <a:xfrm>
            <a:off x="755576" y="692696"/>
            <a:ext cx="7992888" cy="1756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ФГОС ДО в качестве основного принципа 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дошкольного образования рассматривает формирование познавательных интересов и познавательных действий ребёнка в различных видах деятельности. Кроме того стандарт направлен на развитие интеллектуальных качеств дошкольников. Дошкольный возраст является крайне благоприятным для развития логического мышления</a:t>
            </a:r>
            <a:r>
              <a:rPr lang="ru-RU" alt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1475656" y="332656"/>
            <a:ext cx="63373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sz="2400" b="1" i="1" spc="-5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</a:t>
            </a:r>
            <a:endParaRPr lang="ru-RU" altLang="ru-RU" sz="2400" b="1" i="1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691680" y="2060848"/>
            <a:ext cx="7344816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98450" indent="-285750">
              <a:spcBef>
                <a:spcPts val="100"/>
              </a:spcBef>
              <a:buClr>
                <a:srgbClr val="44536A"/>
              </a:buClr>
              <a:buSzPct val="72500"/>
              <a:buFont typeface="Wingdings" panose="05000000000000000000" pitchFamily="2" charset="2"/>
              <a:buChar char="v"/>
              <a:tabLst>
                <a:tab pos="287013" algn="l"/>
              </a:tabLst>
            </a:pPr>
            <a:r>
              <a:rPr lang="ru-RU" sz="1800" spc="-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Именно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 </a:t>
            </a:r>
            <a:r>
              <a:rPr lang="ru-RU" sz="1800" spc="-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логического</a:t>
            </a:r>
            <a:r>
              <a:rPr lang="ru-RU" sz="1800" spc="-5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мышления</a:t>
            </a:r>
            <a:r>
              <a:rPr lang="ru-RU" sz="1800" spc="-1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spc="-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начинается</a:t>
            </a:r>
            <a:r>
              <a:rPr lang="ru-RU" sz="1800" spc="3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spc="-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</a:t>
            </a:r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6378"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мировоззрения</a:t>
            </a:r>
            <a:r>
              <a:rPr lang="ru-RU" sz="1800" spc="-6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spc="-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ребенка.</a:t>
            </a:r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6378" marR="238119" indent="-274313">
              <a:spcBef>
                <a:spcPts val="600"/>
              </a:spcBef>
              <a:buClr>
                <a:srgbClr val="44536A"/>
              </a:buClr>
              <a:buSzPct val="72500"/>
              <a:buFont typeface="Wingdings"/>
              <a:buChar char=""/>
              <a:tabLst>
                <a:tab pos="287013" algn="l"/>
              </a:tabLst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800" spc="-1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процессе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развития </a:t>
            </a:r>
            <a:r>
              <a:rPr lang="ru-RU" sz="1800" spc="-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логического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мышления у </a:t>
            </a:r>
            <a:r>
              <a:rPr lang="ru-RU" sz="1800" spc="-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ребенка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spc="-1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формируются</a:t>
            </a:r>
            <a:r>
              <a:rPr lang="ru-RU" sz="1800" spc="-2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spc="-1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умения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spc="-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рассуждать,</a:t>
            </a:r>
            <a:r>
              <a:rPr lang="ru-RU" sz="1800" spc="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spc="-1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делать</a:t>
            </a:r>
            <a:r>
              <a:rPr lang="ru-RU" sz="1800" spc="-1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spc="-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умозаключения</a:t>
            </a:r>
            <a:r>
              <a:rPr lang="ru-RU" sz="1800" spc="1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800" spc="-43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spc="-1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соответствии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1800" spc="-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законами логики,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построение причинно- </a:t>
            </a:r>
            <a:r>
              <a:rPr lang="ru-RU" sz="1800" spc="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spc="-1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следственных</a:t>
            </a:r>
            <a:r>
              <a:rPr lang="ru-RU" sz="1800" spc="1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spc="-1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связей.</a:t>
            </a:r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6378" marR="360036" indent="-274313">
              <a:spcBef>
                <a:spcPts val="605"/>
              </a:spcBef>
              <a:buClr>
                <a:srgbClr val="44536A"/>
              </a:buClr>
              <a:buSzPct val="72500"/>
              <a:buFont typeface="Wingdings"/>
              <a:buChar char=""/>
              <a:tabLst>
                <a:tab pos="287013" algn="l"/>
              </a:tabLst>
            </a:pPr>
            <a:r>
              <a:rPr lang="ru-RU" sz="1800" spc="-3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Также</a:t>
            </a:r>
            <a:r>
              <a:rPr lang="ru-RU" sz="1800" spc="-1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spc="-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развиваются</a:t>
            </a:r>
            <a:r>
              <a:rPr lang="ru-RU" sz="1800" spc="1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spc="-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такие</a:t>
            </a:r>
            <a:r>
              <a:rPr lang="ru-RU" sz="1800" spc="-1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spc="-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качества</a:t>
            </a:r>
            <a:r>
              <a:rPr lang="ru-RU" sz="1800" spc="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spc="-1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как: любознательность, </a:t>
            </a:r>
            <a:r>
              <a:rPr lang="ru-RU" sz="1800" spc="-44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spc="-1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сообразительность,</a:t>
            </a:r>
            <a:r>
              <a:rPr lang="ru-RU" sz="1800" spc="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spc="-1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смекалка,</a:t>
            </a:r>
            <a:r>
              <a:rPr lang="ru-RU" sz="1800" spc="-1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наблюдательность, </a:t>
            </a:r>
            <a:r>
              <a:rPr lang="ru-RU" sz="1800" spc="-1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самостоятельность,</a:t>
            </a:r>
            <a:r>
              <a:rPr lang="ru-RU" sz="1800" spc="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spc="-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память,</a:t>
            </a:r>
            <a:r>
              <a:rPr lang="ru-RU" sz="1800" spc="-1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spc="-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внимание.</a:t>
            </a:r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7013" indent="-274313">
              <a:spcBef>
                <a:spcPts val="600"/>
              </a:spcBef>
              <a:buClr>
                <a:srgbClr val="44536A"/>
              </a:buClr>
              <a:buSzPct val="72500"/>
              <a:buFont typeface="Wingdings"/>
              <a:buChar char=""/>
              <a:tabLst>
                <a:tab pos="287013" algn="l"/>
              </a:tabLst>
            </a:pPr>
            <a:r>
              <a:rPr lang="ru-RU" sz="1800" spc="-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Развивается</a:t>
            </a:r>
            <a:r>
              <a:rPr lang="ru-RU" sz="1800" spc="1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речь</a:t>
            </a:r>
            <a:r>
              <a:rPr lang="ru-RU" sz="1800" spc="-3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spc="-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ребенка,</a:t>
            </a:r>
            <a:r>
              <a:rPr lang="ru-RU" sz="1800" spc="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spc="-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 </a:t>
            </a:r>
            <a:r>
              <a:rPr lang="ru-RU" sz="1800" spc="-1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</a:t>
            </a:r>
            <a:r>
              <a:rPr lang="ru-RU" sz="1800" spc="-2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spc="-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 высказывается</a:t>
            </a:r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6378">
              <a:spcBef>
                <a:spcPts val="5"/>
              </a:spcBef>
            </a:pPr>
            <a:r>
              <a:rPr lang="ru-RU" sz="1800" spc="-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посредством</a:t>
            </a:r>
            <a:r>
              <a:rPr lang="ru-RU" sz="1800" spc="-6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spc="-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слова.</a:t>
            </a:r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7013" indent="-274313">
              <a:spcBef>
                <a:spcPts val="600"/>
              </a:spcBef>
              <a:buClr>
                <a:srgbClr val="44536A"/>
              </a:buClr>
              <a:buSzPct val="72500"/>
              <a:buFont typeface="Wingdings"/>
              <a:buChar char=""/>
              <a:tabLst>
                <a:tab pos="287013" algn="l"/>
              </a:tabLst>
            </a:pPr>
            <a:r>
              <a:rPr lang="ru-RU" sz="1800" spc="-1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Овладение</a:t>
            </a:r>
            <a:r>
              <a:rPr lang="ru-RU" sz="1800" spc="2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spc="-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логическими</a:t>
            </a:r>
            <a:r>
              <a:rPr lang="ru-RU" sz="1800" spc="-2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формами</a:t>
            </a:r>
            <a:r>
              <a:rPr lang="ru-RU" sz="1800" spc="-5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мышления</a:t>
            </a:r>
            <a:r>
              <a:rPr lang="ru-RU" sz="1800" spc="2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1800" spc="-1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дошкольном</a:t>
            </a:r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6378"/>
            <a:r>
              <a:rPr lang="ru-RU" sz="1800" spc="-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возрасте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spc="-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способствует</a:t>
            </a:r>
            <a:r>
              <a:rPr lang="ru-RU" sz="1800" spc="-3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развитию</a:t>
            </a:r>
            <a:r>
              <a:rPr lang="ru-RU" sz="1800" spc="-2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spc="-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умственных</a:t>
            </a:r>
            <a:r>
              <a:rPr lang="ru-RU" sz="1800" spc="2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spc="-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способностей,</a:t>
            </a:r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6378"/>
            <a:r>
              <a:rPr lang="ru-RU" sz="1800" spc="-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</a:t>
            </a:r>
            <a:r>
              <a:rPr lang="ru-RU" sz="1800" spc="-1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необходимо</a:t>
            </a:r>
            <a:r>
              <a:rPr lang="ru-RU" sz="1800" spc="-3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spc="-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</a:t>
            </a:r>
            <a:r>
              <a:rPr lang="ru-RU" sz="1800" spc="-1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spc="-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успешного</a:t>
            </a:r>
            <a:r>
              <a:rPr lang="ru-RU" sz="1800" spc="42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spc="-1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перехода </a:t>
            </a:r>
            <a:r>
              <a:rPr lang="ru-RU" sz="1800" spc="-1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1800" spc="-2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spc="-1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школьному</a:t>
            </a:r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6378"/>
            <a:r>
              <a:rPr lang="ru-RU" sz="1800" spc="-1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обучению.</a:t>
            </a:r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239458" y="612465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3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56273759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028"/>
            <a:ext cx="9144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1"/>
          <p:cNvSpPr txBox="1">
            <a:spLocks noChangeArrowheads="1"/>
          </p:cNvSpPr>
          <p:nvPr/>
        </p:nvSpPr>
        <p:spPr bwMode="auto">
          <a:xfrm>
            <a:off x="539552" y="764704"/>
            <a:ext cx="7985234" cy="371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1115616" y="332656"/>
            <a:ext cx="708406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400" b="1" i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решения поставленных задач, проведена следующая работа</a:t>
            </a:r>
            <a:endParaRPr lang="ru-RU" altLang="ru-RU" sz="2400" b="1" i="1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1560" y="1052736"/>
            <a:ext cx="806489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Times New Roman" panose="02020603050405020304" pitchFamily="18" charset="0"/>
              </a:rPr>
              <a:t>1</a:t>
            </a:r>
            <a:r>
              <a:rPr lang="ru-RU" b="1" i="1" dirty="0">
                <a:latin typeface="Times New Roman" panose="02020603050405020304" pitchFamily="18" charset="0"/>
              </a:rPr>
              <a:t>.Создана соответствующая развивающая среда</a:t>
            </a:r>
            <a:r>
              <a:rPr lang="ru-RU" dirty="0">
                <a:latin typeface="Times New Roman" panose="02020603050405020304" pitchFamily="18" charset="0"/>
              </a:rPr>
              <a:t>. В группе созданы уголки, где расположены методический материал и развивающие игры на развитие логического </a:t>
            </a:r>
            <a:r>
              <a:rPr lang="ru-RU" dirty="0" smtClean="0">
                <a:latin typeface="Times New Roman" panose="02020603050405020304" pitchFamily="18" charset="0"/>
              </a:rPr>
              <a:t>мышления.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endParaRPr lang="ru-RU" dirty="0"/>
          </a:p>
          <a:p>
            <a:pPr algn="just"/>
            <a:r>
              <a:rPr lang="ru-RU" b="1" dirty="0">
                <a:latin typeface="Times New Roman" panose="02020603050405020304" pitchFamily="18" charset="0"/>
              </a:rPr>
              <a:t>2</a:t>
            </a:r>
            <a:r>
              <a:rPr lang="ru-RU" b="1" i="1" dirty="0">
                <a:latin typeface="Times New Roman" panose="02020603050405020304" pitchFamily="18" charset="0"/>
              </a:rPr>
              <a:t>.Разработана модель педагогического процесса: перспективный план по данной теме для детей дошкольного возраста.</a:t>
            </a:r>
            <a:r>
              <a:rPr lang="ru-RU" dirty="0">
                <a:latin typeface="Times New Roman" panose="02020603050405020304" pitchFamily="18" charset="0"/>
              </a:rPr>
              <a:t> </a:t>
            </a:r>
            <a:endParaRPr lang="ru-RU" dirty="0" smtClean="0"/>
          </a:p>
          <a:p>
            <a:pPr algn="just"/>
            <a:r>
              <a:rPr lang="ru-RU" b="1" dirty="0" smtClean="0">
                <a:latin typeface="Times New Roman" panose="02020603050405020304" pitchFamily="18" charset="0"/>
              </a:rPr>
              <a:t>3</a:t>
            </a:r>
            <a:r>
              <a:rPr lang="ru-RU" dirty="0" smtClean="0">
                <a:latin typeface="Times New Roman" panose="02020603050405020304" pitchFamily="18" charset="0"/>
              </a:rPr>
              <a:t>.</a:t>
            </a:r>
            <a:r>
              <a:rPr lang="ru-RU" b="1" i="1" dirty="0" smtClean="0">
                <a:latin typeface="Times New Roman" panose="02020603050405020304" pitchFamily="18" charset="0"/>
              </a:rPr>
              <a:t>Составлена картотека логических игр и упражнени</a:t>
            </a:r>
            <a:r>
              <a:rPr lang="ru-RU" dirty="0" smtClean="0">
                <a:latin typeface="Times New Roman" panose="02020603050405020304" pitchFamily="18" charset="0"/>
              </a:rPr>
              <a:t>й. </a:t>
            </a:r>
            <a:endParaRPr lang="ru-RU" dirty="0" smtClean="0"/>
          </a:p>
          <a:p>
            <a:pPr algn="just"/>
            <a:r>
              <a:rPr lang="ru-RU" dirty="0" smtClean="0">
                <a:latin typeface="Times New Roman" panose="02020603050405020304" pitchFamily="18" charset="0"/>
              </a:rPr>
              <a:t>4.О</a:t>
            </a:r>
            <a:r>
              <a:rPr lang="ru-RU" b="1" i="1" dirty="0" smtClean="0">
                <a:latin typeface="Times New Roman" panose="02020603050405020304" pitchFamily="18" charset="0"/>
              </a:rPr>
              <a:t>формлена </a:t>
            </a:r>
            <a:r>
              <a:rPr lang="ru-RU" b="1" i="1" dirty="0">
                <a:latin typeface="Times New Roman" panose="02020603050405020304" pitchFamily="18" charset="0"/>
              </a:rPr>
              <a:t>папка-передвижка с рекомендациями для родителей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endParaRPr lang="ru-RU" dirty="0">
              <a:effectLst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4443276"/>
            <a:ext cx="2596115" cy="19157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766710"/>
            <a:ext cx="1944216" cy="25922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3069428"/>
            <a:ext cx="2400266" cy="1800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81" t="6766" r="22431"/>
          <a:stretch/>
        </p:blipFill>
        <p:spPr>
          <a:xfrm>
            <a:off x="6565081" y="3069428"/>
            <a:ext cx="2124236" cy="256600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8286274" y="617433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4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43748711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081" y="15645"/>
            <a:ext cx="9144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1"/>
          <p:cNvSpPr txBox="1">
            <a:spLocks noChangeArrowheads="1"/>
          </p:cNvSpPr>
          <p:nvPr/>
        </p:nvSpPr>
        <p:spPr bwMode="auto">
          <a:xfrm>
            <a:off x="994216" y="908720"/>
            <a:ext cx="8135938" cy="371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alt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1259632" y="260648"/>
            <a:ext cx="708406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ru-RU" altLang="ru-RU" b="1" i="1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404664"/>
            <a:ext cx="81369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" algn="ctr">
              <a:spcBef>
                <a:spcPts val="700"/>
              </a:spcBef>
              <a:buClr>
                <a:srgbClr val="44536A"/>
              </a:buClr>
              <a:buSzPct val="72500"/>
              <a:tabLst>
                <a:tab pos="287647" algn="l"/>
              </a:tabLst>
            </a:pPr>
            <a:r>
              <a:rPr lang="ru-RU" sz="2400" b="1" i="1" spc="-5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2400" b="1" i="1" spc="-5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Этапы развития логического мышления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907704" y="836712"/>
            <a:ext cx="624644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i="1" dirty="0">
                <a:latin typeface="Times New Roman" panose="02020603050405020304" pitchFamily="18" charset="0"/>
              </a:rPr>
              <a:t>1. Этап:</a:t>
            </a:r>
            <a:endParaRPr lang="ru-RU" dirty="0"/>
          </a:p>
          <a:p>
            <a:pPr algn="just"/>
            <a:r>
              <a:rPr lang="ru-RU" dirty="0">
                <a:solidFill>
                  <a:srgbClr val="1B1C2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Детям от 2 до 4 лет присущ </a:t>
            </a:r>
            <a:r>
              <a:rPr lang="ru-RU" b="1" dirty="0">
                <a:solidFill>
                  <a:srgbClr val="1B1C2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наглядно-действенный вид мышления.</a:t>
            </a:r>
            <a:r>
              <a:rPr lang="ru-RU" dirty="0">
                <a:solidFill>
                  <a:srgbClr val="1B1C2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Малышам необходимо обследовать предмет, потрогать, постучать о другие предметы, уронить (если получится, это доставляет детям не только большое удовольствие, но и сразу сообщает массу информации о прочности и возможностях применения вещи),</a:t>
            </a:r>
            <a:endParaRPr lang="ru-RU" dirty="0"/>
          </a:p>
          <a:p>
            <a:pPr algn="just"/>
            <a:r>
              <a:rPr lang="ru-RU" b="1" i="1" dirty="0">
                <a:latin typeface="Times New Roman" panose="02020603050405020304" pitchFamily="18" charset="0"/>
              </a:rPr>
              <a:t>2. Этап:</a:t>
            </a:r>
            <a:r>
              <a:rPr lang="ru-RU" dirty="0">
                <a:latin typeface="Times New Roman" panose="02020603050405020304" pitchFamily="18" charset="0"/>
              </a:rPr>
              <a:t> </a:t>
            </a:r>
            <a:endParaRPr lang="ru-RU" dirty="0" smtClean="0">
              <a:latin typeface="Times New Roman" panose="02020603050405020304" pitchFamily="18" charset="0"/>
            </a:endParaRPr>
          </a:p>
          <a:p>
            <a:pPr algn="just"/>
            <a:r>
              <a:rPr lang="ru-RU" b="1" dirty="0">
                <a:latin typeface="Times New Roman" panose="02020603050405020304" pitchFamily="18" charset="0"/>
              </a:rPr>
              <a:t>Н</a:t>
            </a:r>
            <a:r>
              <a:rPr lang="ru-RU" b="1" dirty="0" smtClean="0">
                <a:latin typeface="Times New Roman" panose="02020603050405020304" pitchFamily="18" charset="0"/>
              </a:rPr>
              <a:t>аглядно-образное </a:t>
            </a:r>
            <a:r>
              <a:rPr lang="ru-RU" b="1" dirty="0">
                <a:latin typeface="Times New Roman" panose="02020603050405020304" pitchFamily="18" charset="0"/>
              </a:rPr>
              <a:t>мышление </a:t>
            </a:r>
            <a:r>
              <a:rPr lang="ru-RU" dirty="0">
                <a:latin typeface="Times New Roman" panose="02020603050405020304" pitchFamily="18" charset="0"/>
              </a:rPr>
              <a:t>– с 3,5- 4 лет до 5,5 лет. </a:t>
            </a:r>
            <a:endParaRPr lang="ru-RU" dirty="0"/>
          </a:p>
          <a:p>
            <a:pPr algn="just"/>
            <a:r>
              <a:rPr lang="ru-RU" dirty="0">
                <a:solidFill>
                  <a:srgbClr val="1B1C2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 этому возрасту наглядно-действенное мышление дошкольников сменяется наглядно-образным. Это новый качественный уровень, который даёт ребёнку больше возможностей для исследования окружающего мира, усвоения и воспроизведения информации. </a:t>
            </a:r>
            <a:endParaRPr lang="ru-RU" dirty="0"/>
          </a:p>
          <a:p>
            <a:pPr algn="just"/>
            <a:r>
              <a:rPr lang="ru-RU" b="1" i="1" dirty="0">
                <a:latin typeface="Times New Roman" panose="02020603050405020304" pitchFamily="18" charset="0"/>
              </a:rPr>
              <a:t>3. Этап</a:t>
            </a:r>
            <a:r>
              <a:rPr lang="ru-RU" dirty="0">
                <a:latin typeface="Times New Roman" panose="02020603050405020304" pitchFamily="18" charset="0"/>
              </a:rPr>
              <a:t>: </a:t>
            </a:r>
            <a:endParaRPr lang="ru-RU" dirty="0" smtClean="0">
              <a:latin typeface="Times New Roman" panose="02020603050405020304" pitchFamily="18" charset="0"/>
            </a:endParaRPr>
          </a:p>
          <a:p>
            <a:pPr algn="just"/>
            <a:r>
              <a:rPr lang="ru-RU" b="1" dirty="0">
                <a:latin typeface="Times New Roman" panose="02020603050405020304" pitchFamily="18" charset="0"/>
              </a:rPr>
              <a:t>С</a:t>
            </a:r>
            <a:r>
              <a:rPr lang="ru-RU" b="1" dirty="0" smtClean="0">
                <a:latin typeface="Times New Roman" panose="02020603050405020304" pitchFamily="18" charset="0"/>
              </a:rPr>
              <a:t>ловесно-логическое </a:t>
            </a:r>
            <a:r>
              <a:rPr lang="ru-RU" b="1" dirty="0">
                <a:latin typeface="Times New Roman" panose="02020603050405020304" pitchFamily="18" charset="0"/>
              </a:rPr>
              <a:t>мышление </a:t>
            </a:r>
            <a:r>
              <a:rPr lang="ru-RU" dirty="0" smtClean="0">
                <a:latin typeface="Times New Roman" panose="02020603050405020304" pitchFamily="18" charset="0"/>
              </a:rPr>
              <a:t>формируется </a:t>
            </a:r>
            <a:r>
              <a:rPr lang="ru-RU" dirty="0">
                <a:latin typeface="Times New Roman" panose="02020603050405020304" pitchFamily="18" charset="0"/>
              </a:rPr>
              <a:t>в 5,5 – 6 лет, становится ведущим с 7-8 лет и остается основной формой мышления у большинства взрослых людей. Это мышление позволяет мыслить словами, рассуждениями и понятиями.</a:t>
            </a:r>
            <a:endParaRPr lang="ru-RU" dirty="0">
              <a:effectLst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294028" y="619202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5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121625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76" y="-11261"/>
            <a:ext cx="9144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TextBox 1"/>
          <p:cNvSpPr txBox="1">
            <a:spLocks noChangeArrowheads="1"/>
          </p:cNvSpPr>
          <p:nvPr/>
        </p:nvSpPr>
        <p:spPr bwMode="auto">
          <a:xfrm>
            <a:off x="1619250" y="1412875"/>
            <a:ext cx="1857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6149" name="Прямоугольник 8"/>
          <p:cNvSpPr>
            <a:spLocks noChangeArrowheads="1"/>
          </p:cNvSpPr>
          <p:nvPr/>
        </p:nvSpPr>
        <p:spPr bwMode="auto">
          <a:xfrm>
            <a:off x="684213" y="333375"/>
            <a:ext cx="7920037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286000" y="144384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11560" y="404664"/>
            <a:ext cx="8064896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2400" b="1" i="1" spc="-5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основным мыслительным операциям ученые относят</a:t>
            </a:r>
            <a:r>
              <a:rPr lang="ru-RU" altLang="ru-RU" sz="2400" b="1" spc="-5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altLang="ru-RU" sz="24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altLang="ru-RU" b="1" dirty="0">
                <a:latin typeface="Times New Roman" pitchFamily="18" charset="0"/>
                <a:cs typeface="Times New Roman" pitchFamily="18" charset="0"/>
              </a:rPr>
              <a:t>Анализ -</a:t>
            </a: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исключение объекта или его свойств из группы аналогичных  по заданному признаку.</a:t>
            </a:r>
          </a:p>
          <a:p>
            <a:r>
              <a:rPr lang="ru-RU" altLang="ru-RU" b="1" dirty="0" smtClean="0">
                <a:latin typeface="Times New Roman" pitchFamily="18" charset="0"/>
                <a:cs typeface="Times New Roman" pitchFamily="18" charset="0"/>
              </a:rPr>
              <a:t>Синтез </a:t>
            </a:r>
            <a:r>
              <a:rPr lang="ru-RU" altLang="ru-RU" b="1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объединение разных свойств объектов в одно целое.</a:t>
            </a:r>
          </a:p>
          <a:p>
            <a:r>
              <a:rPr lang="ru-RU" altLang="ru-RU" b="1" dirty="0" smtClean="0">
                <a:latin typeface="Times New Roman" pitchFamily="18" charset="0"/>
                <a:cs typeface="Times New Roman" pitchFamily="18" charset="0"/>
              </a:rPr>
              <a:t>Сравнение </a:t>
            </a: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– поиск общих или отличительных качеств или черт </a:t>
            </a:r>
            <a:r>
              <a:rPr lang="ru-RU" altLang="ru-RU" dirty="0" smtClean="0">
                <a:latin typeface="Times New Roman" pitchFamily="18" charset="0"/>
                <a:cs typeface="Times New Roman" pitchFamily="18" charset="0"/>
              </a:rPr>
              <a:t> предметов</a:t>
            </a: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, которые позволяют сопоставлять их с другими </a:t>
            </a:r>
            <a:r>
              <a:rPr lang="ru-RU" altLang="ru-RU" dirty="0" smtClean="0">
                <a:latin typeface="Times New Roman" pitchFamily="18" charset="0"/>
                <a:cs typeface="Times New Roman" pitchFamily="18" charset="0"/>
              </a:rPr>
              <a:t> объектами</a:t>
            </a: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altLang="ru-RU" b="1" dirty="0" smtClean="0">
                <a:latin typeface="Times New Roman" pitchFamily="18" charset="0"/>
                <a:cs typeface="Times New Roman" pitchFamily="18" charset="0"/>
              </a:rPr>
              <a:t>Обобщение – </a:t>
            </a:r>
            <a:r>
              <a:rPr lang="ru-RU" altLang="ru-RU" dirty="0" smtClean="0">
                <a:latin typeface="Times New Roman" pitchFamily="18" charset="0"/>
                <a:cs typeface="Times New Roman" pitchFamily="18" charset="0"/>
              </a:rPr>
              <a:t>поиск общих свойств у нескольких предметов. </a:t>
            </a:r>
            <a:endParaRPr lang="ru-RU" alt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altLang="ru-RU" b="1" dirty="0" smtClean="0">
                <a:latin typeface="Times New Roman" pitchFamily="18" charset="0"/>
                <a:cs typeface="Times New Roman" pitchFamily="18" charset="0"/>
              </a:rPr>
              <a:t>Конкретизация</a:t>
            </a:r>
            <a:r>
              <a:rPr lang="ru-RU" altLang="ru-RU" dirty="0" smtClean="0">
                <a:latin typeface="Times New Roman" pitchFamily="18" charset="0"/>
                <a:cs typeface="Times New Roman" pitchFamily="18" charset="0"/>
              </a:rPr>
              <a:t> – выделение существенного признака, его отделение от несущественных.</a:t>
            </a:r>
          </a:p>
          <a:p>
            <a:r>
              <a:rPr lang="ru-RU" altLang="ru-RU" b="1" dirty="0" smtClean="0">
                <a:latin typeface="Times New Roman" pitchFamily="18" charset="0"/>
                <a:cs typeface="Times New Roman" pitchFamily="18" charset="0"/>
              </a:rPr>
              <a:t>Классификация.</a:t>
            </a:r>
            <a:r>
              <a:rPr lang="ru-RU" altLang="ru-RU" dirty="0" smtClean="0">
                <a:latin typeface="Times New Roman" pitchFamily="18" charset="0"/>
                <a:cs typeface="Times New Roman" pitchFamily="18" charset="0"/>
              </a:rPr>
              <a:t> Можно использовать картинки с изображением птиц или животных, которых он должен разделить на домашних и диких, плотоядных и травоядных и др.</a:t>
            </a:r>
          </a:p>
          <a:p>
            <a:r>
              <a:rPr lang="ru-RU" altLang="ru-RU" b="1" dirty="0" smtClean="0">
                <a:latin typeface="Times New Roman" pitchFamily="18" charset="0"/>
                <a:cs typeface="Times New Roman" pitchFamily="18" charset="0"/>
              </a:rPr>
              <a:t>Смысловое соотнесение</a:t>
            </a:r>
            <a:r>
              <a:rPr lang="ru-RU" altLang="ru-RU" dirty="0" smtClean="0">
                <a:latin typeface="Times New Roman" pitchFamily="18" charset="0"/>
                <a:cs typeface="Times New Roman" pitchFamily="18" charset="0"/>
              </a:rPr>
              <a:t>. Можно использовать игру «Съедобное-не съедобное», которая научит соотносить слова с картинками.</a:t>
            </a:r>
            <a:endParaRPr lang="ru-RU" alt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altLang="ru-RU" b="1" dirty="0" smtClean="0">
                <a:latin typeface="Times New Roman" pitchFamily="18" charset="0"/>
                <a:cs typeface="Times New Roman" pitchFamily="18" charset="0"/>
              </a:rPr>
              <a:t>Закономерности.</a:t>
            </a:r>
            <a:r>
              <a:rPr lang="ru-RU" altLang="ru-RU" dirty="0" smtClean="0">
                <a:latin typeface="Times New Roman" pitchFamily="18" charset="0"/>
                <a:cs typeface="Times New Roman" pitchFamily="18" charset="0"/>
              </a:rPr>
              <a:t> В дошкольном возрасте для определения закономерностей применяют не цифры, а картинки с изображением фигур  или предметов. </a:t>
            </a:r>
          </a:p>
          <a:p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dirty="0" smtClean="0">
                <a:latin typeface="Times New Roman" pitchFamily="18" charset="0"/>
                <a:cs typeface="Times New Roman" pitchFamily="18" charset="0"/>
              </a:rPr>
              <a:t>                    Дошкольник определяет последовательность цветов или фигуру, </a:t>
            </a:r>
          </a:p>
          <a:p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dirty="0" smtClean="0">
                <a:latin typeface="Times New Roman" pitchFamily="18" charset="0"/>
                <a:cs typeface="Times New Roman" pitchFamily="18" charset="0"/>
              </a:rPr>
              <a:t>                     глядя на предложенный пример.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8239458" y="609530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6</a:t>
            </a:r>
            <a:endParaRPr lang="ru-RU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TextBox 1"/>
          <p:cNvSpPr txBox="1">
            <a:spLocks noChangeArrowheads="1"/>
          </p:cNvSpPr>
          <p:nvPr/>
        </p:nvSpPr>
        <p:spPr bwMode="auto">
          <a:xfrm>
            <a:off x="1619250" y="1412875"/>
            <a:ext cx="1857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6149" name="Прямоугольник 8"/>
          <p:cNvSpPr>
            <a:spLocks noChangeArrowheads="1"/>
          </p:cNvSpPr>
          <p:nvPr/>
        </p:nvSpPr>
        <p:spPr bwMode="auto">
          <a:xfrm>
            <a:off x="684213" y="333375"/>
            <a:ext cx="7920037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123728" y="54868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990099"/>
                </a:solidFill>
              </a:rPr>
              <a:t>         </a:t>
            </a:r>
            <a:endParaRPr lang="ru-RU" dirty="0">
              <a:solidFill>
                <a:srgbClr val="990099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039453" y="2852936"/>
            <a:ext cx="71287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83568" y="2132856"/>
            <a:ext cx="806489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Средства, развивающие логическое мышление:</a:t>
            </a:r>
          </a:p>
          <a:p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игры и упражнения, на установление причинно-следственных связей                природных и социальных явлений;</a:t>
            </a:r>
          </a:p>
          <a:p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занятия, игры и упражнения на развитие операций сравнения и</a:t>
            </a:r>
          </a:p>
          <a:p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установление причинности;</a:t>
            </a:r>
          </a:p>
          <a:p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загадки, </a:t>
            </a:r>
            <a:r>
              <a:rPr lang="ru-RU" alt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лжезагадки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игры-лабиринты;</a:t>
            </a:r>
          </a:p>
          <a:p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игры со счетным материалом;</a:t>
            </a:r>
          </a:p>
          <a:p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стихотворные тексты на развитие операций обобщения, классификации;</a:t>
            </a:r>
          </a:p>
          <a:p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- </a:t>
            </a:r>
            <a:r>
              <a:rPr lang="ru-RU" alt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мнемотаблицы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- дидактические средства: наглядный материал, дидактические </a:t>
            </a:r>
          </a:p>
          <a:p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игры;</a:t>
            </a:r>
            <a:r>
              <a:rPr lang="ru-RU" alt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дидактические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игрушки: игры с прищепками, 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шнуровки,</a:t>
            </a:r>
          </a:p>
          <a:p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пирамидки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alt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нестандартное оборудование: блоки </a:t>
            </a:r>
            <a:r>
              <a:rPr lang="ru-RU" alt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Дьенеша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палочки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</a:t>
            </a:r>
            <a:r>
              <a:rPr lang="ru-RU" alt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Кюезенера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лепбуки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alt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404664"/>
            <a:ext cx="8136904" cy="17736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Методы обучения по развитию логического мышления:  </a:t>
            </a:r>
            <a:endParaRPr lang="ru-RU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Wingdings" panose="05000000000000000000" pitchFamily="2" charset="2"/>
              <a:buChar char=""/>
            </a:pPr>
            <a:r>
              <a:rPr lang="ru-RU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Наглядные: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наблюдения, демонстрация наглядных пособий, видео, презентации, показ способа действий, показ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образца.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Wingdings" panose="05000000000000000000" pitchFamily="2" charset="2"/>
              <a:buChar char=""/>
            </a:pPr>
            <a:r>
              <a:rPr lang="ru-RU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Словесные: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вопросы, побуждающие к мыслительной деятельности, указание, пояснение, объяснение и т. д. 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Wingdings" panose="05000000000000000000" pitchFamily="2" charset="2"/>
              <a:buChar char=""/>
            </a:pPr>
            <a:r>
              <a:rPr lang="ru-RU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Практические: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игровые действия, упражнения, познавательные игры.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47709" y="622742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7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8632771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4" y="0"/>
            <a:ext cx="9144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TextBox 1"/>
          <p:cNvSpPr txBox="1">
            <a:spLocks noChangeArrowheads="1"/>
          </p:cNvSpPr>
          <p:nvPr/>
        </p:nvSpPr>
        <p:spPr bwMode="auto">
          <a:xfrm>
            <a:off x="1619250" y="1412875"/>
            <a:ext cx="1857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6149" name="Прямоугольник 8"/>
          <p:cNvSpPr>
            <a:spLocks noChangeArrowheads="1"/>
          </p:cNvSpPr>
          <p:nvPr/>
        </p:nvSpPr>
        <p:spPr bwMode="auto">
          <a:xfrm>
            <a:off x="684213" y="333375"/>
            <a:ext cx="7920037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        </a:t>
            </a:r>
            <a:r>
              <a:rPr lang="ru-RU" altLang="ru-RU" sz="1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sz="1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971600" y="476672"/>
            <a:ext cx="756083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spc="-5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Непосредственная образовательная деятельность</a:t>
            </a:r>
            <a:endParaRPr lang="ru-RU" sz="24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618" y="980728"/>
            <a:ext cx="3011827" cy="22588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980728"/>
            <a:ext cx="3083835" cy="23128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4138" y="1438384"/>
            <a:ext cx="3012844" cy="22596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914" y="3423266"/>
            <a:ext cx="2987824" cy="22408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3645024"/>
            <a:ext cx="3168352" cy="23762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4897" y="4026888"/>
            <a:ext cx="3014725" cy="22610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8419519" y="619666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8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73796771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1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Box 1"/>
          <p:cNvSpPr txBox="1">
            <a:spLocks noChangeArrowheads="1"/>
          </p:cNvSpPr>
          <p:nvPr/>
        </p:nvSpPr>
        <p:spPr bwMode="auto">
          <a:xfrm>
            <a:off x="1619250" y="1412875"/>
            <a:ext cx="1857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2" name="Прямоугольник 1"/>
          <p:cNvSpPr/>
          <p:nvPr/>
        </p:nvSpPr>
        <p:spPr>
          <a:xfrm>
            <a:off x="2286000" y="889844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83568" y="548680"/>
            <a:ext cx="81369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Логические задачи на поиск недостающего и нахождение закономерностей</a:t>
            </a:r>
            <a:endParaRPr lang="ru-RU" i="1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595" y="1412876"/>
            <a:ext cx="2880320" cy="21602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TextBox 8"/>
          <p:cNvSpPr txBox="1"/>
          <p:nvPr/>
        </p:nvSpPr>
        <p:spPr>
          <a:xfrm>
            <a:off x="1205626" y="1097883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Полезное-вредное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7407" y="1412875"/>
            <a:ext cx="2880321" cy="21602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822" y="4152815"/>
            <a:ext cx="2841983" cy="21314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7407" y="4152815"/>
            <a:ext cx="2880321" cy="21602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4985792" y="1077922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Какой фигуры не хватает?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5364088" y="3769146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Что к чему подходит?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683568" y="3783483"/>
            <a:ext cx="40684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Что было сначала, что-потом?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8401461" y="612839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9</a:t>
            </a:r>
            <a:endParaRPr lang="ru-RU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709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extBox 1"/>
          <p:cNvSpPr txBox="1">
            <a:spLocks noChangeArrowheads="1"/>
          </p:cNvSpPr>
          <p:nvPr/>
        </p:nvSpPr>
        <p:spPr bwMode="auto">
          <a:xfrm>
            <a:off x="1619250" y="1412875"/>
            <a:ext cx="1857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8196" name="Прямоугольник 6"/>
          <p:cNvSpPr>
            <a:spLocks noChangeArrowheads="1"/>
          </p:cNvSpPr>
          <p:nvPr/>
        </p:nvSpPr>
        <p:spPr bwMode="auto">
          <a:xfrm>
            <a:off x="755650" y="549275"/>
            <a:ext cx="727233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 dirty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dirty="0"/>
              <a:t> 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862" y="1271353"/>
            <a:ext cx="3018082" cy="22635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0877" y="1271353"/>
            <a:ext cx="3018082" cy="22635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1907704" y="476672"/>
            <a:ext cx="58326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Логические задачи на выделение признака отличия</a:t>
            </a:r>
            <a:endParaRPr lang="ru-RU" i="1" dirty="0"/>
          </a:p>
        </p:txBody>
      </p:sp>
      <p:sp>
        <p:nvSpPr>
          <p:cNvPr id="5" name="TextBox 4"/>
          <p:cNvSpPr txBox="1"/>
          <p:nvPr/>
        </p:nvSpPr>
        <p:spPr>
          <a:xfrm>
            <a:off x="1619250" y="826274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Чей хвост?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5986418" y="902021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Чей клюв?</a:t>
            </a: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862" y="4091916"/>
            <a:ext cx="3015099" cy="22613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9292" y="4134218"/>
            <a:ext cx="2958696" cy="22190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TextBox 8"/>
          <p:cNvSpPr txBox="1"/>
          <p:nvPr/>
        </p:nvSpPr>
        <p:spPr>
          <a:xfrm>
            <a:off x="1543408" y="3756707"/>
            <a:ext cx="30150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Найди лишнее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5616037" y="3753452"/>
            <a:ext cx="19877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Найди отличия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8388424" y="6168574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10</a:t>
            </a:r>
            <a:endParaRPr lang="ru-RU" b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9" y="0"/>
            <a:ext cx="91709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extBox 1"/>
          <p:cNvSpPr txBox="1">
            <a:spLocks noChangeArrowheads="1"/>
          </p:cNvSpPr>
          <p:nvPr/>
        </p:nvSpPr>
        <p:spPr bwMode="auto">
          <a:xfrm>
            <a:off x="1619250" y="1412875"/>
            <a:ext cx="1857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8196" name="Прямоугольник 6"/>
          <p:cNvSpPr>
            <a:spLocks noChangeArrowheads="1"/>
          </p:cNvSpPr>
          <p:nvPr/>
        </p:nvSpPr>
        <p:spPr bwMode="auto">
          <a:xfrm>
            <a:off x="755650" y="549275"/>
            <a:ext cx="727233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 dirty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dirty="0"/>
              <a:t>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619672" y="476672"/>
            <a:ext cx="61926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Логические задачи и упражнения на умение выполнять  </a:t>
            </a:r>
          </a:p>
          <a:p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последовательные действия</a:t>
            </a:r>
            <a:endParaRPr lang="ru-RU" i="1" dirty="0"/>
          </a:p>
        </p:txBody>
      </p:sp>
      <p:sp>
        <p:nvSpPr>
          <p:cNvPr id="5" name="TextBox 4"/>
          <p:cNvSpPr txBox="1"/>
          <p:nvPr/>
        </p:nvSpPr>
        <p:spPr>
          <a:xfrm>
            <a:off x="1115616" y="3356992"/>
            <a:ext cx="31683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Каким словом можно назвать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предметы в каждом ряду?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139952" y="5949280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Какие предметы связанные между собой?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340768"/>
            <a:ext cx="1011089" cy="8366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196752"/>
            <a:ext cx="855258" cy="9848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484784"/>
            <a:ext cx="1218415" cy="6435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340768"/>
            <a:ext cx="1036186" cy="9473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276872"/>
            <a:ext cx="1080120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" name="Picture 1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276872"/>
            <a:ext cx="1079673" cy="1080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" name="Picture 1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276872"/>
            <a:ext cx="1007764" cy="10077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7" name="Picture 8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276872"/>
            <a:ext cx="1080366" cy="10794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7" y="3525442"/>
            <a:ext cx="1296144" cy="10755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7" name="Picture 3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3" y="3433465"/>
            <a:ext cx="1296144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8" name="Picture 4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429000"/>
            <a:ext cx="1013122" cy="12467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9" name="Picture 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3539154"/>
            <a:ext cx="936104" cy="11585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0" name="Picture 6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4653136"/>
            <a:ext cx="1272356" cy="12723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1" name="Picture 7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869160"/>
            <a:ext cx="1301626" cy="1018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2" name="Picture 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869160"/>
            <a:ext cx="800397" cy="9333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3" name="Picture 9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4869160"/>
            <a:ext cx="1008905" cy="10089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368859" y="613394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11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99735494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" y="-13487"/>
            <a:ext cx="91709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extBox 1"/>
          <p:cNvSpPr txBox="1">
            <a:spLocks noChangeArrowheads="1"/>
          </p:cNvSpPr>
          <p:nvPr/>
        </p:nvSpPr>
        <p:spPr bwMode="auto">
          <a:xfrm>
            <a:off x="1619250" y="1412875"/>
            <a:ext cx="1857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8196" name="Прямоугольник 6"/>
          <p:cNvSpPr>
            <a:spLocks noChangeArrowheads="1"/>
          </p:cNvSpPr>
          <p:nvPr/>
        </p:nvSpPr>
        <p:spPr bwMode="auto">
          <a:xfrm>
            <a:off x="755650" y="549275"/>
            <a:ext cx="727233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 dirty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dirty="0"/>
              <a:t> 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124744"/>
            <a:ext cx="2880320" cy="21602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2172718" y="223656"/>
            <a:ext cx="46085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Загадки математического содержания</a:t>
            </a:r>
            <a:endParaRPr lang="ru-RU" i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980728"/>
            <a:ext cx="3096344" cy="23222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3627022"/>
            <a:ext cx="3096344" cy="23222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5089042" y="592988"/>
            <a:ext cx="338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Отгадай кого поровну?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79712" y="5949280"/>
            <a:ext cx="4536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Отгадай, кто правильно решил из зверят?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8362393" y="613394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12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70545140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67" y="7132"/>
            <a:ext cx="91709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extBox 1"/>
          <p:cNvSpPr txBox="1">
            <a:spLocks noChangeArrowheads="1"/>
          </p:cNvSpPr>
          <p:nvPr/>
        </p:nvSpPr>
        <p:spPr bwMode="auto">
          <a:xfrm>
            <a:off x="1619250" y="1412875"/>
            <a:ext cx="1857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8196" name="Прямоугольник 6"/>
          <p:cNvSpPr>
            <a:spLocks noChangeArrowheads="1"/>
          </p:cNvSpPr>
          <p:nvPr/>
        </p:nvSpPr>
        <p:spPr bwMode="auto">
          <a:xfrm>
            <a:off x="755650" y="549275"/>
            <a:ext cx="727233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 dirty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dirty="0"/>
              <a:t>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755576" y="404664"/>
            <a:ext cx="77048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755650" y="2569007"/>
            <a:ext cx="831634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Загадки-шутки: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+mj-lt"/>
              <a:buAutoNum type="arabicPeriod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«Из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какой посуды нельзя ничего съесть? (Из пустой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+mj-lt"/>
              <a:buAutoNum type="arabicPeriod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«Сколько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орехов в пустом стакане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?»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(Ни сколько)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75656" y="3066800"/>
            <a:ext cx="7272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55576" y="3307671"/>
            <a:ext cx="7704856" cy="18697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340"/>
              </a:spcBef>
              <a:spcAft>
                <a:spcPts val="0"/>
              </a:spcAft>
            </a:pPr>
            <a:endParaRPr lang="ru-RU" dirty="0"/>
          </a:p>
          <a:p>
            <a:pPr algn="just">
              <a:spcBef>
                <a:spcPts val="340"/>
              </a:spcBef>
              <a:spcAft>
                <a:spcPts val="0"/>
              </a:spcAft>
            </a:pPr>
            <a:r>
              <a:rPr lang="ru-RU" b="1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«</a:t>
            </a:r>
            <a:r>
              <a:rPr lang="ru-RU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</a:t>
            </a:r>
            <a:r>
              <a:rPr lang="ru-RU" b="1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жезагадки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»,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которые в своем содержании несут либо отсутствие загадки, либо вариативность отгадок. Такой прием – отличный пример взаимодействия логического мышления и творческих способностей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/>
          </a:p>
          <a:p>
            <a:pPr algn="just">
              <a:spcBef>
                <a:spcPts val="340"/>
              </a:spcBef>
            </a:pP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1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Кто быстрее долетит до ромашки: бабочка или гусеница? </a:t>
            </a:r>
            <a:endParaRPr lang="ru-RU" dirty="0"/>
          </a:p>
          <a:p>
            <a:pPr algn="just">
              <a:spcBef>
                <a:spcPts val="340"/>
              </a:spcBef>
            </a:pP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2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Горело четыре свечи, две потухли. Сколько свечей осталось? </a:t>
            </a:r>
            <a:endParaRPr lang="ru-RU" dirty="0">
              <a:effectLst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71600" y="773996"/>
            <a:ext cx="72728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Широко используем в работе не обычные 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загадки, а вариативные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89892" y="1140873"/>
            <a:ext cx="770485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1. «Зимой </a:t>
            </a:r>
            <a:r>
              <a:rPr lang="ru-RU" dirty="0"/>
              <a:t>и летом   одним цветом». Напрашивается шаблонный ответ </a:t>
            </a:r>
            <a:r>
              <a:rPr lang="ru-RU" dirty="0" smtClean="0"/>
              <a:t>  «</a:t>
            </a:r>
            <a:r>
              <a:rPr lang="ru-RU" dirty="0"/>
              <a:t>Елка». А крокодил, шкаф, свитер… меняют цвет в связи со временем года</a:t>
            </a:r>
            <a:r>
              <a:rPr lang="ru-RU" dirty="0" smtClean="0"/>
              <a:t>?</a:t>
            </a:r>
            <a:endParaRPr lang="ru-RU" dirty="0"/>
          </a:p>
          <a:p>
            <a:r>
              <a:rPr lang="ru-RU" dirty="0" smtClean="0"/>
              <a:t>2.  </a:t>
            </a:r>
            <a:r>
              <a:rPr lang="ru-RU" dirty="0"/>
              <a:t>«Сама пестренькая, ест зелененькое, дает беленькое». Кто это?</a:t>
            </a:r>
          </a:p>
          <a:p>
            <a:r>
              <a:rPr lang="ru-RU" dirty="0" smtClean="0"/>
              <a:t>3.  «</a:t>
            </a:r>
            <a:r>
              <a:rPr lang="ru-RU" dirty="0"/>
              <a:t>У бабушки Поли кот Пушок, кошка Мурка и внучка Маша». Сколько всего внуков у бабушки Поли?</a:t>
            </a:r>
            <a:endParaRPr lang="ru-RU" dirty="0">
              <a:effectLst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380534" y="608165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13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6401209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3175"/>
            <a:ext cx="91709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extBox 1"/>
          <p:cNvSpPr txBox="1">
            <a:spLocks noChangeArrowheads="1"/>
          </p:cNvSpPr>
          <p:nvPr/>
        </p:nvSpPr>
        <p:spPr bwMode="auto">
          <a:xfrm>
            <a:off x="1619250" y="1412875"/>
            <a:ext cx="1857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8196" name="Прямоугольник 6"/>
          <p:cNvSpPr>
            <a:spLocks noChangeArrowheads="1"/>
          </p:cNvSpPr>
          <p:nvPr/>
        </p:nvSpPr>
        <p:spPr bwMode="auto">
          <a:xfrm>
            <a:off x="755650" y="549275"/>
            <a:ext cx="727233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 dirty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dirty="0"/>
              <a:t>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403648" y="503108"/>
            <a:ext cx="44644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Мнемотаблицы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27584" y="1844824"/>
            <a:ext cx="77048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151662"/>
            <a:ext cx="3420492" cy="25653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8266" y="1412875"/>
            <a:ext cx="3707904" cy="27809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2206" y="3432175"/>
            <a:ext cx="3491880" cy="26189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8332392" y="6124654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14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40929920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807" y="0"/>
            <a:ext cx="91709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extBox 1"/>
          <p:cNvSpPr txBox="1">
            <a:spLocks noChangeArrowheads="1"/>
          </p:cNvSpPr>
          <p:nvPr/>
        </p:nvSpPr>
        <p:spPr bwMode="auto">
          <a:xfrm>
            <a:off x="1619250" y="1412875"/>
            <a:ext cx="1857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8196" name="Прямоугольник 6"/>
          <p:cNvSpPr>
            <a:spLocks noChangeArrowheads="1"/>
          </p:cNvSpPr>
          <p:nvPr/>
        </p:nvSpPr>
        <p:spPr bwMode="auto">
          <a:xfrm>
            <a:off x="755650" y="549275"/>
            <a:ext cx="727233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 dirty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dirty="0"/>
              <a:t>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755576" y="404664"/>
            <a:ext cx="77048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27584" y="1844824"/>
            <a:ext cx="77048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907704" y="476672"/>
            <a:ext cx="56166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</a:rPr>
              <a:t>ТРИЗ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 - «</a:t>
            </a:r>
            <a:r>
              <a:rPr lang="ru-RU" b="1" i="1" dirty="0">
                <a:solidFill>
                  <a:srgbClr val="000000"/>
                </a:solidFill>
                <a:latin typeface="Times New Roman" panose="02020603050405020304" pitchFamily="18" charset="0"/>
              </a:rPr>
              <a:t>теория решения изобретательских задач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</a:rPr>
              <a:t>»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55576" y="908720"/>
            <a:ext cx="77768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>
                <a:latin typeface="Times New Roman" panose="02020603050405020304" pitchFamily="18" charset="0"/>
              </a:rPr>
              <a:t>«Хорошо – плохо».</a:t>
            </a:r>
          </a:p>
          <a:p>
            <a:r>
              <a:rPr lang="ru-RU" dirty="0">
                <a:solidFill>
                  <a:srgbClr val="2B2B2B"/>
                </a:solidFill>
                <a:latin typeface="Times New Roman" panose="02020603050405020304" pitchFamily="18" charset="0"/>
              </a:rPr>
              <a:t>Цель: Учить 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детей выделять в предметах и объектах окружающего мира положительные и отрицательные стороны.</a:t>
            </a:r>
            <a:endParaRPr lang="ru-RU" b="0" i="0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55576" y="1772816"/>
            <a:ext cx="770485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В: Съесть конфету — хорошо. Почему?</a:t>
            </a: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Д: Потому, что она сладкая.</a:t>
            </a: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В: Съесть конфету — плохо. Почему?</a:t>
            </a: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Д: Могут заболеть зубы.</a:t>
            </a: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То есть вопросы задаются по принципу: «что-то хорошо — почему?», «что-то плохо — почему?».</a:t>
            </a:r>
            <a:endParaRPr lang="ru-RU" b="0" i="0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55576" y="2996952"/>
            <a:ext cx="79208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</a:rPr>
            </a:br>
            <a:r>
              <a:rPr lang="ru-RU" b="1" i="1" dirty="0">
                <a:latin typeface="Times New Roman" panose="02020603050405020304" pitchFamily="18" charset="0"/>
              </a:rPr>
              <a:t>«Раньше-позже»</a:t>
            </a:r>
          </a:p>
          <a:p>
            <a:r>
              <a:rPr lang="ru-RU" dirty="0">
                <a:latin typeface="Times New Roman" panose="02020603050405020304" pitchFamily="18" charset="0"/>
              </a:rPr>
              <a:t>Цель: учить детей составлять логическую цепочку действий, закреплять понятия « сегодня», «завтра», «вчера»… развивать речь, память.</a:t>
            </a:r>
            <a:endParaRPr lang="ru-RU" b="0" i="0" dirty="0">
              <a:effectLst/>
              <a:latin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051720" y="4149080"/>
            <a:ext cx="631844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В: Мы сейчас с вами на прогулке. А что было до того, как мы вышли на прогулку?</a:t>
            </a: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Д: Мы одевались на прогулку.</a:t>
            </a: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В: А до этого?</a:t>
            </a: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Д: Перед тем как одеться, мы складывали игрушки, а до этого мы играли в строителей, а еще раньше завтракали…</a:t>
            </a: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В: Мы пришли с прогулки. Что будет дальше?</a:t>
            </a: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Д: Мы разденемся, помоем руки, дежурные накроют столы…</a:t>
            </a:r>
            <a:endParaRPr lang="ru-RU" b="0" i="0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393943" y="612462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15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91100087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-42420"/>
            <a:ext cx="91709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extBox 1"/>
          <p:cNvSpPr txBox="1">
            <a:spLocks noChangeArrowheads="1"/>
          </p:cNvSpPr>
          <p:nvPr/>
        </p:nvSpPr>
        <p:spPr bwMode="auto">
          <a:xfrm>
            <a:off x="1619250" y="1412875"/>
            <a:ext cx="1857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8196" name="Прямоугольник 6"/>
          <p:cNvSpPr>
            <a:spLocks noChangeArrowheads="1"/>
          </p:cNvSpPr>
          <p:nvPr/>
        </p:nvSpPr>
        <p:spPr bwMode="auto">
          <a:xfrm>
            <a:off x="755650" y="549275"/>
            <a:ext cx="727233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 dirty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dirty="0"/>
              <a:t>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619250" y="413543"/>
            <a:ext cx="5400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Образовательная деятельность 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по конструированию и аппликации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27584" y="1844824"/>
            <a:ext cx="77048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3444161"/>
            <a:ext cx="2088232" cy="29535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5093" y="3481221"/>
            <a:ext cx="1819310" cy="28794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1782763"/>
            <a:ext cx="3825497" cy="21958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1233197" y="1195606"/>
            <a:ext cx="3347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Собрать целое из частей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5499754" y="2878338"/>
            <a:ext cx="30239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Собери по схеме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8265541" y="6036362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16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59461542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3175"/>
            <a:ext cx="91709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extBox 1"/>
          <p:cNvSpPr txBox="1">
            <a:spLocks noChangeArrowheads="1"/>
          </p:cNvSpPr>
          <p:nvPr/>
        </p:nvSpPr>
        <p:spPr bwMode="auto">
          <a:xfrm>
            <a:off x="1619250" y="1412875"/>
            <a:ext cx="1857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8196" name="Прямоугольник 6"/>
          <p:cNvSpPr>
            <a:spLocks noChangeArrowheads="1"/>
          </p:cNvSpPr>
          <p:nvPr/>
        </p:nvSpPr>
        <p:spPr bwMode="auto">
          <a:xfrm>
            <a:off x="755650" y="549275"/>
            <a:ext cx="727233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 dirty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dirty="0"/>
              <a:t>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755576" y="404664"/>
            <a:ext cx="77048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Совместная и индивидуальная деятельность</a:t>
            </a:r>
          </a:p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Игры и упражнения логического содержания на определение закономерностей, сравнение, выделение общих признаков, определение понятия на классификацию по признакам 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827584" y="1844824"/>
            <a:ext cx="77048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113" y="1658158"/>
            <a:ext cx="2876608" cy="21574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1708" y="1951235"/>
            <a:ext cx="2876608" cy="21574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113" y="4077072"/>
            <a:ext cx="2862064" cy="21465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8202" y="3933056"/>
            <a:ext cx="2880320" cy="21602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0463" y="4365104"/>
            <a:ext cx="2876086" cy="2157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2277" y="1597819"/>
            <a:ext cx="2828155" cy="21211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TextBox 8"/>
          <p:cNvSpPr txBox="1"/>
          <p:nvPr/>
        </p:nvSpPr>
        <p:spPr>
          <a:xfrm>
            <a:off x="8275701" y="6223620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17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49864492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3175"/>
            <a:ext cx="91709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extBox 1"/>
          <p:cNvSpPr txBox="1">
            <a:spLocks noChangeArrowheads="1"/>
          </p:cNvSpPr>
          <p:nvPr/>
        </p:nvSpPr>
        <p:spPr bwMode="auto">
          <a:xfrm>
            <a:off x="1619250" y="1412875"/>
            <a:ext cx="1857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8196" name="Прямоугольник 6"/>
          <p:cNvSpPr>
            <a:spLocks noChangeArrowheads="1"/>
          </p:cNvSpPr>
          <p:nvPr/>
        </p:nvSpPr>
        <p:spPr bwMode="auto">
          <a:xfrm>
            <a:off x="755650" y="549275"/>
            <a:ext cx="727233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 dirty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dirty="0"/>
              <a:t>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827584" y="548680"/>
            <a:ext cx="78488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Игры со счетными палочками, геометрическими фигурами, мозаикой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980728"/>
            <a:ext cx="3456384" cy="25922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9517" y="980728"/>
            <a:ext cx="3456385" cy="25922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3717032"/>
            <a:ext cx="3456384" cy="25922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3717032"/>
            <a:ext cx="3456384" cy="25922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8257752" y="6124654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18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63790248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3175"/>
            <a:ext cx="91709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extBox 1"/>
          <p:cNvSpPr txBox="1">
            <a:spLocks noChangeArrowheads="1"/>
          </p:cNvSpPr>
          <p:nvPr/>
        </p:nvSpPr>
        <p:spPr bwMode="auto">
          <a:xfrm>
            <a:off x="1619250" y="1412875"/>
            <a:ext cx="1857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8196" name="Прямоугольник 6"/>
          <p:cNvSpPr>
            <a:spLocks noChangeArrowheads="1"/>
          </p:cNvSpPr>
          <p:nvPr/>
        </p:nvSpPr>
        <p:spPr bwMode="auto">
          <a:xfrm>
            <a:off x="755650" y="549275"/>
            <a:ext cx="727233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 dirty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dirty="0"/>
              <a:t>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835696" y="476672"/>
            <a:ext cx="54726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Лабиринты, «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Танграм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», «Головоломка Пифагора», 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«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Колумбово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яйцо», «Блоки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Дьенеша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307" y="1158391"/>
            <a:ext cx="3334647" cy="25009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4621" y="1123004"/>
            <a:ext cx="3381831" cy="25363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4620" y="3797919"/>
            <a:ext cx="3426797" cy="25700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307" y="3836540"/>
            <a:ext cx="3334646" cy="25009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8311417" y="6051837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19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09326962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TextBox 1"/>
          <p:cNvSpPr txBox="1">
            <a:spLocks noChangeArrowheads="1"/>
          </p:cNvSpPr>
          <p:nvPr/>
        </p:nvSpPr>
        <p:spPr bwMode="auto">
          <a:xfrm>
            <a:off x="1619250" y="1412875"/>
            <a:ext cx="1857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12292" name="Прямоугольник 3"/>
          <p:cNvSpPr>
            <a:spLocks noChangeArrowheads="1"/>
          </p:cNvSpPr>
          <p:nvPr/>
        </p:nvSpPr>
        <p:spPr bwMode="auto">
          <a:xfrm>
            <a:off x="1116013" y="836613"/>
            <a:ext cx="748823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600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55576" y="548680"/>
            <a:ext cx="75608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548680"/>
            <a:ext cx="81369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340"/>
              </a:spcBef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dirty="0">
              <a:effectLst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843808" y="463648"/>
            <a:ext cx="30239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Эксперименты и логика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0607" y="2924944"/>
            <a:ext cx="2339370" cy="31191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013" y="938148"/>
            <a:ext cx="2528804" cy="33717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2980" y="887501"/>
            <a:ext cx="2627312" cy="26273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4017571"/>
            <a:ext cx="3131840" cy="23488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8235385" y="6106493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20</a:t>
            </a:r>
            <a:endParaRPr lang="ru-RU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0"/>
            <a:ext cx="9144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TextBox 1"/>
          <p:cNvSpPr txBox="1">
            <a:spLocks noChangeArrowheads="1"/>
          </p:cNvSpPr>
          <p:nvPr/>
        </p:nvSpPr>
        <p:spPr bwMode="auto">
          <a:xfrm>
            <a:off x="1619250" y="1412875"/>
            <a:ext cx="1857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13316" name="TextBox 5"/>
          <p:cNvSpPr txBox="1">
            <a:spLocks noChangeArrowheads="1"/>
          </p:cNvSpPr>
          <p:nvPr/>
        </p:nvSpPr>
        <p:spPr bwMode="auto">
          <a:xfrm>
            <a:off x="1285874" y="374650"/>
            <a:ext cx="6814517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4000" b="1" i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 </a:t>
            </a:r>
            <a:endParaRPr lang="ru-RU" altLang="ru-RU" sz="4000" b="1" i="1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636800" y="549189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Игровая деятельность и логика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333" y="1773956"/>
            <a:ext cx="3826799" cy="28700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2004" y="3234121"/>
            <a:ext cx="3899925" cy="29249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1971015" y="1237884"/>
            <a:ext cx="1617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Волшебники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5436096" y="2780928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Слепой-поводырь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8212577" y="6159065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21</a:t>
            </a:r>
            <a:endParaRPr lang="ru-RU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0"/>
            <a:ext cx="9144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TextBox 1"/>
          <p:cNvSpPr txBox="1">
            <a:spLocks noChangeArrowheads="1"/>
          </p:cNvSpPr>
          <p:nvPr/>
        </p:nvSpPr>
        <p:spPr bwMode="auto">
          <a:xfrm>
            <a:off x="1619250" y="1412875"/>
            <a:ext cx="1857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13316" name="TextBox 5"/>
          <p:cNvSpPr txBox="1">
            <a:spLocks noChangeArrowheads="1"/>
          </p:cNvSpPr>
          <p:nvPr/>
        </p:nvSpPr>
        <p:spPr bwMode="auto">
          <a:xfrm>
            <a:off x="1285874" y="374650"/>
            <a:ext cx="6814517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4000" b="1" i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 </a:t>
            </a:r>
            <a:endParaRPr lang="ru-RU" altLang="ru-RU" sz="4000" b="1" i="1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11560" y="549189"/>
            <a:ext cx="77048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Во время прогулок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мы устанавливаем с детьми ассоциативные цепочки между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разнообразными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объектами и явлениями. При проведении наблюдений дети учатся сравнивать, анализировать, обобщать.</a:t>
            </a:r>
            <a:endParaRPr lang="ru-RU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866" y="1466446"/>
            <a:ext cx="2354974" cy="23549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5677" y="1466445"/>
            <a:ext cx="2421235" cy="24212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4207208"/>
            <a:ext cx="2747798" cy="20608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9276" y="1911737"/>
            <a:ext cx="2651787" cy="19888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0227" y="4215542"/>
            <a:ext cx="2736685" cy="20525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8316416" y="6196662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22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86582008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0"/>
            <a:ext cx="9144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TextBox 1"/>
          <p:cNvSpPr txBox="1">
            <a:spLocks noChangeArrowheads="1"/>
          </p:cNvSpPr>
          <p:nvPr/>
        </p:nvSpPr>
        <p:spPr bwMode="auto">
          <a:xfrm>
            <a:off x="1619250" y="1412875"/>
            <a:ext cx="1857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13316" name="TextBox 5"/>
          <p:cNvSpPr txBox="1">
            <a:spLocks noChangeArrowheads="1"/>
          </p:cNvSpPr>
          <p:nvPr/>
        </p:nvSpPr>
        <p:spPr bwMode="auto">
          <a:xfrm>
            <a:off x="1285874" y="374650"/>
            <a:ext cx="6814517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4000" b="1" i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 </a:t>
            </a:r>
            <a:endParaRPr lang="ru-RU" altLang="ru-RU" sz="4000" b="1" i="1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27584" y="612845"/>
            <a:ext cx="792088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Развивают логическое мышление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интеллектуальные досуги: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Игры–развлеченья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, «КВН»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где детям предлагались задачи-шутки,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задания-игры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на быстроту реакции, направленные на упражнения в умении анализировать, обобщать, классифицировать. Такие игры являются превосходными методами в развитии у детей логических операций. </a:t>
            </a:r>
          </a:p>
          <a:p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Игры-викторины 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«Умники и Умницы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»,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где дети решают логические задачи, задачи на сообразительность, смекалку, логические концовки, игры, типа: «Пятый лишний», «Да-Нет», «Найди пару» - такие приемы активизируют мышление, дети показывают все свои знания, находчивость, умение сравнивать, рассуждать, проявляют желание не подвести свою команду, а, значит, выложить максимум знаний.</a:t>
            </a:r>
            <a:endParaRPr lang="ru-RU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224050" y="606800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23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69264368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TextBox 1"/>
          <p:cNvSpPr txBox="1">
            <a:spLocks noChangeArrowheads="1"/>
          </p:cNvSpPr>
          <p:nvPr/>
        </p:nvSpPr>
        <p:spPr bwMode="auto">
          <a:xfrm>
            <a:off x="1619250" y="1412875"/>
            <a:ext cx="1857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13316" name="TextBox 5"/>
          <p:cNvSpPr txBox="1">
            <a:spLocks noChangeArrowheads="1"/>
          </p:cNvSpPr>
          <p:nvPr/>
        </p:nvSpPr>
        <p:spPr bwMode="auto">
          <a:xfrm>
            <a:off x="1285875" y="374650"/>
            <a:ext cx="31451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4000" b="1" i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 </a:t>
            </a:r>
            <a:endParaRPr lang="ru-RU" altLang="ru-RU" sz="4000" b="1" i="1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419872" y="417058"/>
            <a:ext cx="2592288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ru-RU" sz="4800" b="1" i="1" dirty="0" smtClean="0">
                <a:ln w="28575"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00CC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Вывод:</a:t>
            </a:r>
            <a:endParaRPr lang="ru-RU" sz="4800" b="1" i="1" dirty="0">
              <a:ln w="28575">
                <a:solidFill>
                  <a:schemeClr val="accent3">
                    <a:lumMod val="50000"/>
                  </a:schemeClr>
                </a:solidFill>
              </a:ln>
              <a:solidFill>
                <a:srgbClr val="00CC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443130" y="1412875"/>
            <a:ext cx="681451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Таким образом, навыки, умения, приобретенные в дошкольный период, будут служить фундаментом для получения знаний и развития 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способностей  </a:t>
            </a:r>
            <a:r>
              <a:rPr lang="ru-RU" b="1" i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дальнейшей учебе в школе. </a:t>
            </a:r>
            <a:r>
              <a:rPr lang="ru-RU" b="1" i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важнейшим среди этих навыков является навык логического мышления, способность «действовать в уме». Овладев логическими операциями, ребенок станет более внимательным, научится мыслить ясно и четко, сумеет в нужный момент сконцентрироваться на сути проблемы, убедить других в своей правоте. Учиться станет легче, а значит, и процесс учебы, и сама школьная жизнь будет приносить радость и удовлетворение. Знание логики будет способствовать культурному и интеллектуальному развитию личности. 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65281" y="6060470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24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12988225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2122</TotalTime>
  <Words>1494</Words>
  <Application>Microsoft Office PowerPoint</Application>
  <PresentationFormat>Экран (4:3)</PresentationFormat>
  <Paragraphs>204</Paragraphs>
  <Slides>24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Иришка</dc:creator>
  <cp:lastModifiedBy>Детский сад</cp:lastModifiedBy>
  <cp:revision>155</cp:revision>
  <dcterms:created xsi:type="dcterms:W3CDTF">2014-11-12T15:24:22Z</dcterms:created>
  <dcterms:modified xsi:type="dcterms:W3CDTF">2022-03-03T08:07:13Z</dcterms:modified>
</cp:coreProperties>
</file>