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79" r:id="rId7"/>
    <p:sldId id="262" r:id="rId8"/>
    <p:sldId id="263" r:id="rId9"/>
    <p:sldId id="283" r:id="rId10"/>
    <p:sldId id="285" r:id="rId11"/>
    <p:sldId id="264" r:id="rId12"/>
    <p:sldId id="270" r:id="rId13"/>
    <p:sldId id="271" r:id="rId14"/>
    <p:sldId id="272" r:id="rId15"/>
    <p:sldId id="274" r:id="rId16"/>
    <p:sldId id="277" r:id="rId17"/>
    <p:sldId id="286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-36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2A0A5C6-A7D2-45B3-AC18-351236065A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0B0A015-23BD-4272-A481-5F5E4F4471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446F60B-4D4B-4A07-AF5C-0A66830BC3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7794BA2-D1FC-4BB4-BD68-6183C6CEE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CAC710A-2DFC-47F3-AA16-46280A270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33025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29BF04F-4FE3-4F58-B892-EA803DA641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E9F5C02-0941-415D-ADCB-25DD5F8600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C861C83-C6C2-4642-A090-18BF4160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9F8221-DDCF-4349-9E9A-59773F61B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0B5ABBC-D325-4078-A812-A10C3D8E9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02251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AF69B9E-1D28-410B-AD2F-7C3657D1F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ED48C63-4B6B-4BCC-BF39-57767C1B71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D6953DA-BF18-47BA-97CC-46B64EC9F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B13F907-865A-4C34-AD9F-AE0F45669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50C89BE-6E7A-4DDA-8071-EDA5BF747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58740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255A23F-601C-4EDF-B9D3-E40544742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E9DE7D3-8060-4F8D-A17D-0AC81B8D77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8FEC3EDF-B58D-4E8D-BBCB-B107C4C693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6AE64F6-44F4-4F73-9BB6-EB3C18131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37E6C73-9892-4104-B402-EBDF8F3AA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709EA53-F16F-4109-BC2B-ED73D1170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21805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8F53E1E-1643-46FA-A3C7-2D164118E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45636CA-57DC-44C5-BDB0-7BCF19045A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7BD0859F-6A11-4253-9C70-B7DBCF9ADB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5CB69A0A-645E-4640-9A32-08F9B6C586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C364F2A9-EF4B-47C8-A963-5755B56CE0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ECBC6956-876A-40EB-AF23-426C3C090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DBA97BED-0637-4992-AE8D-104FC11DC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4CAAF401-5951-4131-95A0-D1C2041F1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95974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AA9D8CB-822C-4B6A-91C5-1AA726AB9D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B37322CA-3F2C-4D9B-8A8C-31D256636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8264D55C-0731-491D-B463-EB7050FC8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A3C66B7A-763F-44F8-999D-5DA3BC91F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30597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FDF6149B-5351-4C1F-8713-BA17B8C9D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D072D411-B504-4402-894F-4BE799FE5B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5D422711-F776-4AA4-BE08-83F36B3DC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44531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7DE2646-21EA-4716-960A-D9558E03B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BEB23CC-0C7B-488F-A3EC-5793B828C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75C96374-702E-4B17-8E3C-CF7A6FFA88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93C888C7-C90D-4E8E-971E-F3995B876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94D2601-C38E-4021-ADE6-989A1D9D5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5CE8810-938D-4B06-96A9-19C750BA9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2929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F478B70-809D-4145-80F2-3CF3AAEB83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FF4AD200-0F57-4745-AB91-3E6A29BC46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F710AF1A-15E8-40B5-9EF1-998923B952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0B66CCD-2279-4C1D-A44D-506AAB601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45AC98C3-1C89-453A-B96A-600E8BC3C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8C70BC68-81A8-4633-9EF7-34453F333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1300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C1DE7A9-7706-4FA6-AD29-6FFEC2B25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9A09963-82F0-46C1-A663-B4F6624137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8A24B52-49D5-4121-8396-092DEE40D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3E454D9-014D-49B9-A0B5-CB2C33F75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DC196B7-604A-4F00-AAB7-687F81CC7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1207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05477F02-A31E-44AD-ACE7-25A74F262D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230F6334-8B39-42AD-ADC6-D026D642F1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A7E6EF7-CD5E-4F16-ABB4-2B68E89FC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70920F9-0477-454B-900C-714612384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9483D8A-015C-48AF-BDFC-A74D0AC8D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7993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A81C8F8-6A04-4125-A319-C6181A7D2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EF171C-F7AF-469E-8009-1977FA3A4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D4F684C-9135-4EA7-9EE5-A92F8A8108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61750-0005-4F3A-A285-406EE71AE0CD}" type="datetimeFigureOut">
              <a:rPr lang="ru-RU" smtClean="0"/>
              <a:pPr/>
              <a:t>18.04.2022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F920819-8E45-426C-83DC-9CEB46E959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97E6AFC-19AE-4F26-A3F2-B8E2C4A5CE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0A6A5-2FC9-49E0-A6C2-059A8B22A9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2416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2CDA482-444E-451A-BE76-D1DAA16222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73487"/>
            <a:ext cx="8936182" cy="5460643"/>
          </a:xfrm>
        </p:spPr>
        <p:txBody>
          <a:bodyPr>
            <a:normAutofit fontScale="90000"/>
          </a:bodyPr>
          <a:lstStyle/>
          <a:p>
            <a:r>
              <a:rPr lang="ru-RU" sz="27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«Репьёвский детский сад «Солнышко</a:t>
            </a:r>
            <a:r>
              <a:rPr lang="ru-RU" sz="27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7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Круглый стол по теме :</a:t>
            </a:r>
            <a:br>
              <a:rPr lang="ru-RU" sz="27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000" b="1" dirty="0">
                <a:solidFill>
                  <a:schemeClr val="tx2"/>
                </a:solidFill>
              </a:rPr>
              <a:t/>
            </a:r>
            <a:br>
              <a:rPr lang="ru-RU" sz="6000" b="1" dirty="0">
                <a:solidFill>
                  <a:schemeClr val="tx2"/>
                </a:solidFill>
              </a:rPr>
            </a:br>
            <a:r>
              <a:rPr lang="ru-RU" sz="4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«СТРУКТУРА И СПЕЦИФИКА ПРОГРАММ ДОПОЛНИТЕЛЬНОГО ОБРАЗОВАНИЯ</a:t>
            </a:r>
            <a:br>
              <a:rPr lang="ru-RU" sz="4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ДОУ»</a:t>
            </a:r>
            <a:endParaRPr lang="ru-RU" sz="44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B480DCC-5059-4C6B-A924-83F3B22D8E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979573"/>
            <a:ext cx="45719" cy="64393"/>
          </a:xfrm>
        </p:spPr>
        <p:txBody>
          <a:bodyPr>
            <a:normAutofit fontScale="25000" lnSpcReduction="20000"/>
          </a:bodyPr>
          <a:lstStyle/>
          <a:p>
            <a:pPr algn="r"/>
            <a:endParaRPr lang="ru-RU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9218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1EFF183-0CC0-4271-91A5-E329B154F5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15636"/>
            <a:ext cx="9351818" cy="2133600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будем составлять?</a:t>
            </a:r>
            <a:br>
              <a:rPr lang="ru-RU" sz="4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B968361D-EB81-48C5-8109-65AC3A90A5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28255" y="1219201"/>
            <a:ext cx="10390909" cy="478674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Минобрнауки РФ от 11.12.2006 г. №06-1844 «О примерных требованиях к программам дополнительного образования детей»</a:t>
            </a:r>
          </a:p>
          <a:p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539750"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strike="sng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Типовая</a:t>
            </a:r>
            <a:r>
              <a:rPr lang="ru-RU" strike="sngStrike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(примерная);</a:t>
            </a:r>
          </a:p>
          <a:p>
            <a:pPr indent="539750"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Модифицированная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 на основе примерной, с учетом особенностей воспитанников и их возможностей;</a:t>
            </a:r>
          </a:p>
          <a:p>
            <a:pPr indent="539750"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Экспериментальна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– в случае значительных изменений методов и содержания;</a:t>
            </a:r>
          </a:p>
          <a:p>
            <a:pPr indent="539750"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апробированная экспериментальная;</a:t>
            </a:r>
          </a:p>
          <a:p>
            <a:pPr indent="539750" algn="l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Адаптированная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для детей с ОВЗ.</a:t>
            </a:r>
          </a:p>
          <a:p>
            <a:pPr indent="539750" algn="l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30034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39CFFE4-E4C9-4E50-B6A9-DB7848BAE6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21674"/>
            <a:ext cx="10515600" cy="644813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Титульный лист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5ECD0F7-64F3-4048-89A7-D9EA5BC5E2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225636" y="1274618"/>
            <a:ext cx="3616326" cy="4815033"/>
          </a:xfrm>
        </p:spPr>
        <p:txBody>
          <a:bodyPr>
            <a:normAutofit/>
          </a:bodyPr>
          <a:lstStyle/>
          <a:p>
            <a:pPr marL="342900" indent="-342900">
              <a:buFontTx/>
              <a:buChar char="-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="" xmlns:a16="http://schemas.microsoft.com/office/drawing/2014/main" id="{8BEC6D4B-ED53-4D8E-88D2-5DF5A23211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230397215"/>
              </p:ext>
            </p:extLst>
          </p:nvPr>
        </p:nvGraphicFramePr>
        <p:xfrm>
          <a:off x="4012911" y="768349"/>
          <a:ext cx="4313671" cy="5729433"/>
        </p:xfrm>
        <a:graphic>
          <a:graphicData uri="http://schemas.openxmlformats.org/presentationml/2006/ole">
            <p:oleObj spid="_x0000_s1027" name="Acrobat Document" r:id="rId3" imgW="5393880" imgH="7617240" progId="AcroExch.Document.11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788528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B53F6FD-5BD2-4477-B46B-4EDF7F1DD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055" y="484911"/>
            <a:ext cx="10876395" cy="568034"/>
          </a:xfrm>
        </p:spPr>
        <p:txBody>
          <a:bodyPr>
            <a:noAutofit/>
          </a:bodyPr>
          <a:lstStyle/>
          <a:p>
            <a:pPr algn="ctr"/>
            <a: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Нормативная база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458BF38-175A-4CC8-9A28-FCAF49B46D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052944"/>
            <a:ext cx="10515600" cy="5458691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(…) разработана с учетом: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Конвенции о правах ребенка;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Конституции РФ;</a:t>
            </a:r>
          </a:p>
          <a:p>
            <a:pPr marL="457200" indent="-457200">
              <a:buFont typeface="Arial" panose="020B0604020202020204" pitchFamily="34" charset="0"/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Национальной доктрины об образовании в РФ на период до 2025 года от 04.10.2000 г. № 751;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закона Российской Федерации от 29.12.2012 г. №273 - ФЗ «Об образовании в Российской Федерации»;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 Министерства Просвещения Российской Федерации от 9 ноября 2018 г. №196 «Об утверждении порядка организации и осуществления образовательной деятельности по дополнительным общеобразовательным программам»;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СанПиН 2.4.3648-20 «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Санитарно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эпидемиологические требования к организации воспитания и обучения, отдыха и оздоровления детей и молодежи»;</a:t>
            </a:r>
          </a:p>
          <a:p>
            <a:pPr marL="457200" indent="-457200">
              <a:buAutoNum type="arabicPeriod"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Концепции развития дополнительного образования детей;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Устава;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программы ДОУ.</a:t>
            </a:r>
          </a:p>
          <a:p>
            <a:pPr marL="457200" indent="-457200">
              <a:buAutoNum type="arabicPeriod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9711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E436519-8A49-4CAF-B040-C8B780FFF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12619"/>
            <a:ext cx="10515600" cy="554182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</a:t>
            </a: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Пояснительная записка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C8AB75D-2EE7-4FD9-B82F-790DEE5D7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008909"/>
            <a:ext cx="10515600" cy="4080741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программы по уровню разработки 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Направленность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программы: 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Техническая;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Естественнонаучная;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Физкультурно-спортивная;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Художественная;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Туристско-краеведческая;</a:t>
            </a:r>
          </a:p>
          <a:p>
            <a:pPr marL="457200" indent="-457200">
              <a:buAutoNum type="arabicPeriod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 - гуманитарная.</a:t>
            </a:r>
          </a:p>
          <a:p>
            <a:pPr marL="457200" indent="-4572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41681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723748C-843A-4E3C-BFA4-347A33CC0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29492"/>
            <a:ext cx="10515600" cy="720435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 </a:t>
            </a: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Пояснительная записка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51D4700-E1D5-408F-8148-CEFA02177B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050473"/>
            <a:ext cx="10515600" cy="4039177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1.1.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для чего нужна детям, причины создания программы </a:t>
            </a:r>
          </a:p>
          <a:p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НПА, социальные проблемы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Определяется запросом со стороны обучающихся ….</a:t>
            </a:r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Опирается на необходимость подготовки …</a:t>
            </a:r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Программа актуальна в условиях …</a:t>
            </a:r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Актуальность обусловлена …</a:t>
            </a:r>
            <a:endParaRPr lang="ru-RU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402349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024F37-C4DE-42B2-84AC-6B2D15182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74074"/>
            <a:ext cx="10515600" cy="609599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</a:t>
            </a: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Пояснительная записка</a:t>
            </a:r>
            <a:endParaRPr lang="ru-RU" sz="4000" b="1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D38ACD5-7C2C-477D-A5EE-3C52CAFB88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874261"/>
            <a:ext cx="10515600" cy="4215389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Новизна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отличительные особенности программы – основные идеи, отличающие вашу программу от существующих:</a:t>
            </a:r>
          </a:p>
          <a:p>
            <a:pPr marL="342900" indent="-342900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 решение проблемы;</a:t>
            </a:r>
          </a:p>
          <a:p>
            <a:pPr marL="342900" indent="-342900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методики преподавания;</a:t>
            </a:r>
          </a:p>
          <a:p>
            <a:pPr marL="342900" indent="-342900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педагогические технологии в проведении занятий;</a:t>
            </a:r>
          </a:p>
          <a:p>
            <a:pPr marL="342900" indent="-342900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нововведения в формах диагностики и прочее.</a:t>
            </a:r>
          </a:p>
          <a:p>
            <a:pPr marL="342900" indent="-342900">
              <a:buFontTx/>
              <a:buChar char="-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опирается, основана, состоит, заключается …</a:t>
            </a:r>
          </a:p>
          <a:p>
            <a:pPr marL="342900" indent="-342900">
              <a:buFontTx/>
              <a:buChar char="-"/>
            </a:pP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21444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024F37-C4DE-42B2-84AC-6B2D15182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74075"/>
            <a:ext cx="10515600" cy="637308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 Пояснительная записка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D38ACD5-7C2C-477D-A5EE-3C52CAFB88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399309"/>
            <a:ext cx="10515600" cy="4690341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Педагогическая целесообразность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почему выбраны именно эти инструменты образования для решения каких задач. Обоснование выбора форм, методов, средств и т.д.</a:t>
            </a:r>
          </a:p>
          <a:p>
            <a:endParaRPr lang="ru-RU" dirty="0"/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позволяет создать условия для …</a:t>
            </a:r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служат инструментом развития …</a:t>
            </a:r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 позволяют сформировать …</a:t>
            </a:r>
          </a:p>
        </p:txBody>
      </p:sp>
    </p:spTree>
    <p:extLst>
      <p:ext uri="{BB962C8B-B14F-4D97-AF65-F5344CB8AC3E}">
        <p14:creationId xmlns="" xmlns:p14="http://schemas.microsoft.com/office/powerpoint/2010/main" val="1819332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024F37-C4DE-42B2-84AC-6B2D15182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74074"/>
            <a:ext cx="10515600" cy="706581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 </a:t>
            </a: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Пояснительная записка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D38ACD5-7C2C-477D-A5EE-3C52CAFB88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874261"/>
            <a:ext cx="10515600" cy="4215389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1.2. Отличительные особенности программы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основные идеи, подходы, методики, формы организации занятий и т.д., которые отличают программу от других.</a:t>
            </a:r>
          </a:p>
          <a:p>
            <a:endParaRPr lang="ru-RU" dirty="0"/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 построена на …</a:t>
            </a:r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программе используются методики …, позволяющие …</a:t>
            </a:r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Подходы/ принципы, отличающие программу от подобных…</a:t>
            </a:r>
          </a:p>
        </p:txBody>
      </p:sp>
    </p:spTree>
    <p:extLst>
      <p:ext uri="{BB962C8B-B14F-4D97-AF65-F5344CB8AC3E}">
        <p14:creationId xmlns="" xmlns:p14="http://schemas.microsoft.com/office/powerpoint/2010/main" val="10728186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024F37-C4DE-42B2-84AC-6B2D15182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74074"/>
            <a:ext cx="10515600" cy="706581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 </a:t>
            </a: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Пояснительная записка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D38ACD5-7C2C-477D-A5EE-3C52CAFB88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874261"/>
            <a:ext cx="10515600" cy="4215389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Адресат: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кого будем обучать? Возраст, особые требования или их отсутствие, медико-психологические характеристики и др., условия приема. 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Сроки реализации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программы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часах/годах, если более, чем на 1 год - указать по годам количество часов.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Режим занятий: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 занятий/часов в неделю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дошкольников - только ОЧНАЯ.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организации занятий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теоретические, практические, экскурсии, групповые, микро-групповые, индивидуальные</a:t>
            </a:r>
          </a:p>
        </p:txBody>
      </p:sp>
    </p:spTree>
    <p:extLst>
      <p:ext uri="{BB962C8B-B14F-4D97-AF65-F5344CB8AC3E}">
        <p14:creationId xmlns="" xmlns:p14="http://schemas.microsoft.com/office/powerpoint/2010/main" val="738806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024F37-C4DE-42B2-84AC-6B2D151823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74074"/>
            <a:ext cx="10515600" cy="761999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1. </a:t>
            </a: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Пояснительная записка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D38ACD5-7C2C-477D-A5EE-3C52CAFB88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874261"/>
            <a:ext cx="10515600" cy="4215389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–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(измеримый) –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желаемого, который реально можно достичь к определенному моменту времени.</a:t>
            </a:r>
          </a:p>
          <a:p>
            <a:r>
              <a:rPr lang="ru-RU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создание, развитие, обеспечение, приобщение, профилактика, укрепление, взаимодействие, формирование …</a:t>
            </a: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этапы достижения цели (шаги).</a:t>
            </a: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="" xmlns:a16="http://schemas.microsoft.com/office/drawing/2014/main" id="{E86F0628-791E-465A-A7B3-C5466B83A7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63975003"/>
              </p:ext>
            </p:extLst>
          </p:nvPr>
        </p:nvGraphicFramePr>
        <p:xfrm>
          <a:off x="844549" y="4364182"/>
          <a:ext cx="5833341" cy="16071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33341">
                  <a:extLst>
                    <a:ext uri="{9D8B030D-6E8A-4147-A177-3AD203B41FA5}">
                      <a16:colId xmlns="" xmlns:a16="http://schemas.microsoft.com/office/drawing/2014/main" val="133505651"/>
                    </a:ext>
                  </a:extLst>
                </a:gridCol>
              </a:tblGrid>
              <a:tr h="1607127">
                <a:tc>
                  <a:txBody>
                    <a:bodyPr/>
                    <a:lstStyle/>
                    <a:p>
                      <a:pPr marL="0" indent="0" algn="l">
                        <a:lnSpc>
                          <a:spcPct val="150000"/>
                        </a:lnSpc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ОБУЧАЮЩИЕ 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(предмет)</a:t>
                      </a:r>
                    </a:p>
                    <a:p>
                      <a:pPr marL="0" indent="0" algn="l">
                        <a:lnSpc>
                          <a:spcPct val="150000"/>
                        </a:lnSpc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ВОСПИТАТЕЛЬНЫЕ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(личность)</a:t>
                      </a:r>
                    </a:p>
                    <a:p>
                      <a:pPr marL="0" indent="0" algn="l">
                        <a:lnSpc>
                          <a:spcPct val="150000"/>
                        </a:lnSpc>
                      </a:pPr>
                      <a:r>
                        <a:rPr lang="ru-RU" b="1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РАЗВИВАЮЩИЕ</a:t>
                      </a:r>
                      <a:r>
                        <a:rPr lang="ru-RU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(универсальные)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96902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634165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AB63B28-7465-4BC8-9032-CC7F412E8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2.</a:t>
            </a: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программы</a:t>
            </a:r>
            <a:endParaRPr lang="ru-RU" sz="4000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CD8618D-2C24-4F28-A00C-72CE90175D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УЧЕБНО-ТЕМАТИЧЕСКИЙ ПЛАН + СОДЕРЖАНИЕ</a:t>
            </a:r>
          </a:p>
          <a:p>
            <a:pPr marL="0" indent="0" algn="ctr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4">
            <a:extLst>
              <a:ext uri="{FF2B5EF4-FFF2-40B4-BE49-F238E27FC236}">
                <a16:creationId xmlns="" xmlns:a16="http://schemas.microsoft.com/office/drawing/2014/main" id="{56D9A72B-9026-489D-832D-277730FA21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9956256"/>
              </p:ext>
            </p:extLst>
          </p:nvPr>
        </p:nvGraphicFramePr>
        <p:xfrm>
          <a:off x="1233055" y="2410691"/>
          <a:ext cx="9809019" cy="26639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4431">
                  <a:extLst>
                    <a:ext uri="{9D8B030D-6E8A-4147-A177-3AD203B41FA5}">
                      <a16:colId xmlns="" xmlns:a16="http://schemas.microsoft.com/office/drawing/2014/main" val="957314029"/>
                    </a:ext>
                  </a:extLst>
                </a:gridCol>
                <a:gridCol w="2956280">
                  <a:extLst>
                    <a:ext uri="{9D8B030D-6E8A-4147-A177-3AD203B41FA5}">
                      <a16:colId xmlns="" xmlns:a16="http://schemas.microsoft.com/office/drawing/2014/main" val="3430686903"/>
                    </a:ext>
                  </a:extLst>
                </a:gridCol>
                <a:gridCol w="935150">
                  <a:extLst>
                    <a:ext uri="{9D8B030D-6E8A-4147-A177-3AD203B41FA5}">
                      <a16:colId xmlns="" xmlns:a16="http://schemas.microsoft.com/office/drawing/2014/main" val="1933539659"/>
                    </a:ext>
                  </a:extLst>
                </a:gridCol>
                <a:gridCol w="1176478">
                  <a:extLst>
                    <a:ext uri="{9D8B030D-6E8A-4147-A177-3AD203B41FA5}">
                      <a16:colId xmlns="" xmlns:a16="http://schemas.microsoft.com/office/drawing/2014/main" val="2589702457"/>
                    </a:ext>
                  </a:extLst>
                </a:gridCol>
                <a:gridCol w="1282061">
                  <a:extLst>
                    <a:ext uri="{9D8B030D-6E8A-4147-A177-3AD203B41FA5}">
                      <a16:colId xmlns="" xmlns:a16="http://schemas.microsoft.com/office/drawing/2014/main" val="2287224709"/>
                    </a:ext>
                  </a:extLst>
                </a:gridCol>
                <a:gridCol w="2654619">
                  <a:extLst>
                    <a:ext uri="{9D8B030D-6E8A-4147-A177-3AD203B41FA5}">
                      <a16:colId xmlns="" xmlns:a16="http://schemas.microsoft.com/office/drawing/2014/main" val="4214758644"/>
                    </a:ext>
                  </a:extLst>
                </a:gridCol>
              </a:tblGrid>
              <a:tr h="486053">
                <a:tc rowSpan="2"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Раздел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часов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Контроль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30763521"/>
                  </a:ext>
                </a:extLst>
              </a:tr>
              <a:tr h="4860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Практика 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12598986"/>
                  </a:ext>
                </a:extLst>
              </a:tr>
              <a:tr h="1691809"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Вводное занятие. Что изучает микробиология? Правила микробиологической безопасности.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59465754"/>
                  </a:ext>
                </a:extLst>
              </a:tr>
            </a:tbl>
          </a:graphicData>
        </a:graphic>
      </p:graphicFrame>
      <p:graphicFrame>
        <p:nvGraphicFramePr>
          <p:cNvPr id="6" name="Таблица 6">
            <a:extLst>
              <a:ext uri="{FF2B5EF4-FFF2-40B4-BE49-F238E27FC236}">
                <a16:creationId xmlns="" xmlns:a16="http://schemas.microsoft.com/office/drawing/2014/main" id="{A7DF51C6-AB0B-4E5B-8C81-6B6982EF3F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39408233"/>
              </p:ext>
            </p:extLst>
          </p:nvPr>
        </p:nvGraphicFramePr>
        <p:xfrm>
          <a:off x="1233054" y="5074605"/>
          <a:ext cx="9809022" cy="138877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1273">
                  <a:extLst>
                    <a:ext uri="{9D8B030D-6E8A-4147-A177-3AD203B41FA5}">
                      <a16:colId xmlns="" xmlns:a16="http://schemas.microsoft.com/office/drawing/2014/main" val="496200968"/>
                    </a:ext>
                  </a:extLst>
                </a:gridCol>
                <a:gridCol w="2978728">
                  <a:extLst>
                    <a:ext uri="{9D8B030D-6E8A-4147-A177-3AD203B41FA5}">
                      <a16:colId xmlns="" xmlns:a16="http://schemas.microsoft.com/office/drawing/2014/main" val="126779921"/>
                    </a:ext>
                  </a:extLst>
                </a:gridCol>
                <a:gridCol w="900545">
                  <a:extLst>
                    <a:ext uri="{9D8B030D-6E8A-4147-A177-3AD203B41FA5}">
                      <a16:colId xmlns="" xmlns:a16="http://schemas.microsoft.com/office/drawing/2014/main" val="2357358054"/>
                    </a:ext>
                  </a:extLst>
                </a:gridCol>
                <a:gridCol w="1136073">
                  <a:extLst>
                    <a:ext uri="{9D8B030D-6E8A-4147-A177-3AD203B41FA5}">
                      <a16:colId xmlns="" xmlns:a16="http://schemas.microsoft.com/office/drawing/2014/main" val="634931475"/>
                    </a:ext>
                  </a:extLst>
                </a:gridCol>
                <a:gridCol w="1330036">
                  <a:extLst>
                    <a:ext uri="{9D8B030D-6E8A-4147-A177-3AD203B41FA5}">
                      <a16:colId xmlns="" xmlns:a16="http://schemas.microsoft.com/office/drawing/2014/main" val="1210385906"/>
                    </a:ext>
                  </a:extLst>
                </a:gridCol>
                <a:gridCol w="2632367">
                  <a:extLst>
                    <a:ext uri="{9D8B030D-6E8A-4147-A177-3AD203B41FA5}">
                      <a16:colId xmlns="" xmlns:a16="http://schemas.microsoft.com/office/drawing/2014/main" val="3416412698"/>
                    </a:ext>
                  </a:extLst>
                </a:gridCol>
              </a:tblGrid>
              <a:tr h="590937">
                <a:tc>
                  <a:txBody>
                    <a:bodyPr/>
                    <a:lstStyle/>
                    <a:p>
                      <a:r>
                        <a:rPr lang="ru-RU" dirty="0"/>
                        <a:t>2…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19690667"/>
                  </a:ext>
                </a:extLst>
              </a:tr>
              <a:tr h="39891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Итоговое занятие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81339687"/>
                  </a:ext>
                </a:extLst>
              </a:tr>
              <a:tr h="39891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36,72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70%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341894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83671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D6853AB-69EA-4232-8249-422D9222B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89311"/>
          </a:xfrm>
        </p:spPr>
        <p:txBody>
          <a:bodyPr>
            <a:normAutofit/>
          </a:bodyPr>
          <a:lstStyle/>
          <a:p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1: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«Вводное занятие. Что изучает микробиология? Правила микробиологической безопасности.»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Микробиология – наука и микроорганизмах. Микроорганизмы – это организмы не видимые невооруженным глазом. Оборудование микробиологии. Правила безопасности.</a:t>
            </a:r>
            <a:r>
              <a:rPr lang="ru-RU" sz="2400" b="0" i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0" i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0" i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1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Практика</a:t>
            </a:r>
            <a:r>
              <a:rPr lang="ru-RU" sz="2400" b="0" i="0" dirty="0">
                <a:solidFill>
                  <a:srgbClr val="18181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Знакомство с лабораторией и ее оборудованием. Знакомство с оборудованием. Алгоритм работы с микроскопом. Рассматривание постоянных препаратов в микроскоп.</a:t>
            </a:r>
            <a:endParaRPr lang="ru-RU" sz="24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2910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06D7E7-E73B-4922-A298-730E98368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81893"/>
            <a:ext cx="10515600" cy="1039090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3.</a:t>
            </a: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ожидаемых результатов.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7BE751A-0E40-417E-AB3A-4325D31A9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967345"/>
            <a:ext cx="10515600" cy="4122306"/>
          </a:xfrm>
        </p:spPr>
        <p:txBody>
          <a:bodyPr/>
          <a:lstStyle/>
          <a:p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3.1. Ожидаемые результаты.     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СТРОГО ПО ЗАДАЧАМ!</a:t>
            </a:r>
          </a:p>
          <a:p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3.2. Формы и методы подведения итогов (</a:t>
            </a:r>
            <a:r>
              <a:rPr lang="ru-RU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беседа, опрос, портфолио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803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06D7E7-E73B-4922-A298-730E983684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581892"/>
            <a:ext cx="10515600" cy="1385453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4.</a:t>
            </a: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 - методические условия реализации программы</a:t>
            </a:r>
            <a:endParaRPr lang="ru-RU" sz="4000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7BE751A-0E40-417E-AB3A-4325D31A95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092037"/>
            <a:ext cx="10515600" cy="3997614"/>
          </a:xfrm>
        </p:spPr>
        <p:txBody>
          <a:bodyPr>
            <a:normAutofit fontScale="85000" lnSpcReduction="20000"/>
          </a:bodyPr>
          <a:lstStyle/>
          <a:p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реализации программы:</a:t>
            </a:r>
          </a:p>
          <a:p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-  </a:t>
            </a:r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МАТЕРИАЛЬНО-ТЕХНИЧЕСКОЕ ОБЕСПЕЧЕНИЕ</a:t>
            </a:r>
            <a:r>
              <a:rPr lang="ru-RU" sz="2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6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помещений для занятий по программе; перечень оборудования, инструментов и материалов, необходимых для реализации программы (в расчете на количество обучающихся);</a:t>
            </a:r>
          </a:p>
          <a:p>
            <a:pPr indent="360363"/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ИНФОРМАЦИОННОЕ ОБЕСПЕЧЕНИЕ: </a:t>
            </a:r>
            <a:r>
              <a:rPr lang="ru-RU" sz="26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аудио-, видео- , фото, интернет источники</a:t>
            </a:r>
            <a:r>
              <a:rPr lang="ru-RU" sz="2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-  КАДРОВОЕ ОБЕСПЕЧЕНИЕ– кто может реализовывать программу: квалификация, критерии отбора педагогов:</a:t>
            </a:r>
          </a:p>
          <a:p>
            <a:endParaRPr lang="ru-RU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60363">
              <a:buFontTx/>
              <a:buChar char="-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39964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D62DAF5-1A9F-477E-AA5F-220D8664E7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886691"/>
            <a:ext cx="10515600" cy="55418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5.</a:t>
            </a:r>
            <a:r>
              <a:rPr lang="ru-RU" sz="6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6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информационных источников</a:t>
            </a:r>
            <a:endParaRPr lang="ru-RU" sz="4400" dirty="0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FF99AD51-8131-4EA1-A849-C8846C870F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842655"/>
            <a:ext cx="10515600" cy="4246996"/>
          </a:xfrm>
        </p:spPr>
        <p:txBody>
          <a:bodyPr>
            <a:normAutofit/>
          </a:bodyPr>
          <a:lstStyle/>
          <a:p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Список литературы:</a:t>
            </a:r>
          </a:p>
          <a:p>
            <a:pPr marL="342900" indent="-342900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80% источников не старее 10 прошлых лет.</a:t>
            </a:r>
          </a:p>
          <a:p>
            <a:pPr marL="342900" indent="-342900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Исключение – редкие источники, которые не переиздавались.</a:t>
            </a:r>
          </a:p>
          <a:p>
            <a:pPr marL="342900" indent="-342900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 - в алфавитном порядке.</a:t>
            </a:r>
          </a:p>
          <a:p>
            <a:pPr marL="342900" indent="-342900"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 и интернет ресурсы для педагога и обучающихся.</a:t>
            </a:r>
          </a:p>
          <a:p>
            <a:pPr marL="342900" indent="-342900">
              <a:buFontTx/>
              <a:buChar char="-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86101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BFE74C3-EA1C-44A4-8C26-B91486F7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1864735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7D3D5E3-0EC3-465A-B726-DA6E52A3F7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7510630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798</TotalTime>
  <Words>754</Words>
  <Application>Microsoft Office PowerPoint</Application>
  <PresentationFormat>Произвольный</PresentationFormat>
  <Paragraphs>123</Paragraphs>
  <Slides>17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Тема Office</vt:lpstr>
      <vt:lpstr>Acrobat Document</vt:lpstr>
      <vt:lpstr>Муниципальное бюджетное дошкольное образовательное учреждение «Репьёвский детский сад «Солнышко»    Круглый стол по теме :  «СТРУКТУРА И СПЕЦИФИКА ПРОГРАММ ДОПОЛНИТЕЛЬНОГО ОБРАЗОВАНИЯ В ДОУ»</vt:lpstr>
      <vt:lpstr> Как будем составлять?   </vt:lpstr>
      <vt:lpstr>Титульный лист</vt:lpstr>
      <vt:lpstr> Нормативная база</vt:lpstr>
      <vt:lpstr>Раздел 1. Пояснительная записка</vt:lpstr>
      <vt:lpstr>Раздел 1. Пояснительная записка</vt:lpstr>
      <vt:lpstr>Раздел 1. Пояснительная записка</vt:lpstr>
      <vt:lpstr>Раздел 1. Пояснительная записка</vt:lpstr>
      <vt:lpstr>Раздел 1. Пояснительная записка</vt:lpstr>
      <vt:lpstr>Раздел 1. Пояснительная записка</vt:lpstr>
      <vt:lpstr>Раздел 1. Пояснительная записка</vt:lpstr>
      <vt:lpstr>Раздел 2. Содержание программы</vt:lpstr>
      <vt:lpstr>Раздел 1: «Вводное занятие. Что изучает микробиология? Правила микробиологической безопасности.»  Теория: Микробиология – наука и микроорганизмах. Микроорганизмы – это организмы не видимые невооруженным глазом. Оборудование микробиологии. Правила безопасности.  Практика: Знакомство с лабораторией и ее оборудованием. Знакомство с оборудованием. Алгоритм работы с микроскопом. Рассматривание постоянных препаратов в микроскоп.</vt:lpstr>
      <vt:lpstr>Раздел 3. Мониторинг ожидаемых результатов.</vt:lpstr>
      <vt:lpstr>Раздел 4. Организационно - методические условия реализации программы</vt:lpstr>
      <vt:lpstr>Раздел 5. Список информационных источников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«Репьёвский детский сад «Солнышко»  «СТРУКТУРА И СПЕЦИФИКА ПРОГРАММ ДОПОЛНИТЕЛЬНОГО ОБРАЗОВАНИЯ В ДОУ»</dc:title>
  <dc:creator>Ирина Шафоростова</dc:creator>
  <cp:lastModifiedBy>repev-41-02</cp:lastModifiedBy>
  <cp:revision>10</cp:revision>
  <dcterms:created xsi:type="dcterms:W3CDTF">2022-04-12T09:04:01Z</dcterms:created>
  <dcterms:modified xsi:type="dcterms:W3CDTF">2022-04-18T08:53:23Z</dcterms:modified>
</cp:coreProperties>
</file>