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drawings/drawing4.xml" ContentType="application/vnd.openxmlformats-officedocument.drawingml.chartshapes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drawings/drawing2.xml" ContentType="application/vnd.openxmlformats-officedocument.drawingml.chartshapes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Default Extension="xlsx" ContentType="application/vnd.openxmlformats-officedocument.spreadsheetml.sheet"/>
  <Override PartName="/ppt/charts/chart3.xml" ContentType="application/vnd.openxmlformats-officedocument.drawingml.chart+xml"/>
  <Override PartName="/ppt/charts/chart4.xml" ContentType="application/vnd.openxmlformats-officedocument.drawingml.chart+xml"/>
  <Override PartName="/ppt/charts/chart5.xml" ContentType="application/vnd.openxmlformats-officedocument.drawingml.char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ppt/drawings/drawing5.xml" ContentType="application/vnd.openxmlformats-officedocument.drawingml.chartshapes+xml"/>
  <Override PartName="/ppt/drawings/drawing6.xml" ContentType="application/vnd.openxmlformats-officedocument.drawingml.chartshapes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drawings/drawing3.xml" ContentType="application/vnd.openxmlformats-officedocument.drawingml.chartshapes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drawings/drawing1.xml" ContentType="application/vnd.openxmlformats-officedocument.drawingml.chartshapes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0.xml" ContentType="application/vnd.openxmlformats-officedocument.presentationml.slideLayout+xml"/>
  <Override PartName="/ppt/charts/chart6.xml" ContentType="application/vnd.openxmlformats-officedocument.drawingml.char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45"/>
  </p:notesMasterIdLst>
  <p:sldIdLst>
    <p:sldId id="361" r:id="rId2"/>
    <p:sldId id="354" r:id="rId3"/>
    <p:sldId id="356" r:id="rId4"/>
    <p:sldId id="357" r:id="rId5"/>
    <p:sldId id="439" r:id="rId6"/>
    <p:sldId id="360" r:id="rId7"/>
    <p:sldId id="441" r:id="rId8"/>
    <p:sldId id="372" r:id="rId9"/>
    <p:sldId id="444" r:id="rId10"/>
    <p:sldId id="371" r:id="rId11"/>
    <p:sldId id="370" r:id="rId12"/>
    <p:sldId id="446" r:id="rId13"/>
    <p:sldId id="447" r:id="rId14"/>
    <p:sldId id="368" r:id="rId15"/>
    <p:sldId id="366" r:id="rId16"/>
    <p:sldId id="367" r:id="rId17"/>
    <p:sldId id="365" r:id="rId18"/>
    <p:sldId id="364" r:id="rId19"/>
    <p:sldId id="397" r:id="rId20"/>
    <p:sldId id="383" r:id="rId21"/>
    <p:sldId id="467" r:id="rId22"/>
    <p:sldId id="369" r:id="rId23"/>
    <p:sldId id="461" r:id="rId24"/>
    <p:sldId id="448" r:id="rId25"/>
    <p:sldId id="389" r:id="rId26"/>
    <p:sldId id="459" r:id="rId27"/>
    <p:sldId id="386" r:id="rId28"/>
    <p:sldId id="418" r:id="rId29"/>
    <p:sldId id="417" r:id="rId30"/>
    <p:sldId id="414" r:id="rId31"/>
    <p:sldId id="411" r:id="rId32"/>
    <p:sldId id="413" r:id="rId33"/>
    <p:sldId id="427" r:id="rId34"/>
    <p:sldId id="426" r:id="rId35"/>
    <p:sldId id="422" r:id="rId36"/>
    <p:sldId id="421" r:id="rId37"/>
    <p:sldId id="420" r:id="rId38"/>
    <p:sldId id="419" r:id="rId39"/>
    <p:sldId id="436" r:id="rId40"/>
    <p:sldId id="435" r:id="rId41"/>
    <p:sldId id="434" r:id="rId42"/>
    <p:sldId id="432" r:id="rId43"/>
    <p:sldId id="431" r:id="rId44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 userDrawn="1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7DF18680-E054-41AD-8BC1-D1AEF772440D}" styleName="Средний стиль 2 - акцент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35758FB7-9AC5-4552-8A53-C91805E547FA}" styleName="Стиль из темы 1 - акцент 5">
    <a:tblBg>
      <a:fillRef idx="2">
        <a:schemeClr val="accent5"/>
      </a:fillRef>
      <a:effectRef idx="1">
        <a:schemeClr val="accent5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Ref idx="1">
              <a:schemeClr val="accent5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</a:tcBdr>
        <a:fill>
          <a:solidFill>
            <a:schemeClr val="accent5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5"/>
            </a:lnRef>
          </a:left>
          <a:right>
            <a:lnRef idx="2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2">
              <a:schemeClr val="accent5"/>
            </a:lnRef>
          </a:top>
          <a:bottom>
            <a:lnRef idx="2">
              <a:schemeClr val="accent5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/>
          </a:solidFill>
        </a:fill>
      </a:tcStyle>
    </a:firstRow>
  </a:tblStyle>
  <a:tblStyle styleId="{5A111915-BE36-4E01-A7E5-04B1672EAD32}" styleName="Светлый стиль 2 - акцент 5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</a:tcBdr>
      </a:tcStyle>
    </a:band1H>
    <a:band1V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</a:tcBdr>
      </a:tcStyle>
    </a:band1V>
    <a:band2V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5"/>
        </a:fillRef>
      </a:tcStyle>
    </a:firstRow>
  </a:tblStyle>
  <a:tblStyle styleId="{22838BEF-8BB2-4498-84A7-C5851F593DF1}" styleName="Средний стиль 4 - акцент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5"/>
              </a:solidFill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5">
              <a:tint val="20000"/>
            </a:schemeClr>
          </a:solidFill>
        </a:fill>
      </a:tcStyle>
    </a:firstRow>
  </a:tblStyle>
  <a:tblStyle styleId="{69CF1AB2-1976-4502-BF36-3FF5EA218861}" styleName="Средний стиль 4 - акцент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1">
              <a:tint val="20000"/>
            </a:schemeClr>
          </a:solidFill>
        </a:fill>
      </a:tcStyle>
    </a:firstRow>
  </a:tblStyle>
  <a:tblStyle styleId="{FABFCF23-3B69-468F-B69F-88F6DE6A72F2}" styleName="Средний стиль 1 - акцент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5">
              <a:tint val="20000"/>
            </a:schemeClr>
          </a:solidFill>
        </a:fill>
      </a:tcStyle>
    </a:band1H>
    <a:band1V>
      <a:tcStyle>
        <a:tcBdr/>
        <a:fill>
          <a:solidFill>
            <a:schemeClr val="accent5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21171" autoAdjust="0"/>
    <p:restoredTop sz="78660" autoAdjust="0"/>
  </p:normalViewPr>
  <p:slideViewPr>
    <p:cSldViewPr snapToGrid="0">
      <p:cViewPr varScale="1">
        <p:scale>
          <a:sx n="58" d="100"/>
          <a:sy n="58" d="100"/>
        </p:scale>
        <p:origin x="-120" y="-7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theme" Target="theme/theme1.xml"/><Relationship Id="rId8" Type="http://schemas.openxmlformats.org/officeDocument/2006/relationships/slide" Target="slides/slide7.xml"/></Relationships>
</file>

<file path=ppt/charts/_rels/chart1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1.xml"/><Relationship Id="rId1" Type="http://schemas.openxmlformats.org/officeDocument/2006/relationships/package" Target="../embeddings/_____Microsoft_Office_Excel1.xlsx"/></Relationships>
</file>

<file path=ppt/charts/_rels/chart2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2.xml"/><Relationship Id="rId1" Type="http://schemas.openxmlformats.org/officeDocument/2006/relationships/package" Target="../embeddings/_____Microsoft_Office_Excel2.xlsx"/></Relationships>
</file>

<file path=ppt/charts/_rels/chart3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3.xml"/><Relationship Id="rId1" Type="http://schemas.openxmlformats.org/officeDocument/2006/relationships/package" Target="../embeddings/_____Microsoft_Office_Excel3.xlsx"/></Relationships>
</file>

<file path=ppt/charts/_rels/chart4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4.xml"/><Relationship Id="rId1" Type="http://schemas.openxmlformats.org/officeDocument/2006/relationships/package" Target="../embeddings/_____Microsoft_Office_Excel4.xlsx"/></Relationships>
</file>

<file path=ppt/charts/_rels/chart5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5.xml"/><Relationship Id="rId1" Type="http://schemas.openxmlformats.org/officeDocument/2006/relationships/package" Target="../embeddings/_____Microsoft_Office_Excel5.xlsx"/></Relationships>
</file>

<file path=ppt/charts/_rels/chart6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6.xml"/><Relationship Id="rId1" Type="http://schemas.openxmlformats.org/officeDocument/2006/relationships/package" Target="../embeddings/_____Microsoft_Office_Excel6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ru-RU"/>
  <c:chart>
    <c:autoTitleDeleted val="1"/>
    <c:plotArea>
      <c:layout>
        <c:manualLayout>
          <c:layoutTarget val="inner"/>
          <c:xMode val="edge"/>
          <c:yMode val="edge"/>
          <c:x val="0.17304953126064121"/>
          <c:y val="0.15738664239050001"/>
          <c:w val="0.51279859734483346"/>
          <c:h val="0.84261335760950318"/>
        </c:manualLayout>
      </c:layout>
      <c:pie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Продажи</c:v>
                </c:pt>
              </c:strCache>
            </c:strRef>
          </c:tx>
          <c:dLbls>
            <c:dLbl>
              <c:idx val="0"/>
              <c:layout>
                <c:manualLayout>
                  <c:x val="-3.345252265680685E-2"/>
                  <c:y val="0.17388124464239973"/>
                </c:manualLayout>
              </c:layout>
              <c:showVal val="1"/>
            </c:dLbl>
            <c:dLbl>
              <c:idx val="1"/>
              <c:layout/>
              <c:showVal val="1"/>
            </c:dLbl>
            <c:dLbl>
              <c:idx val="2"/>
              <c:layout/>
              <c:showVal val="1"/>
            </c:dLbl>
            <c:delete val="1"/>
            <c:txPr>
              <a:bodyPr/>
              <a:lstStyle/>
              <a:p>
                <a:pPr>
                  <a:defRPr sz="2000" b="1"/>
                </a:pPr>
                <a:endParaRPr lang="ru-RU"/>
              </a:p>
            </c:txPr>
          </c:dLbls>
          <c:cat>
            <c:strRef>
              <c:f>Лист1!$A$2:$A$4</c:f>
              <c:strCache>
                <c:ptCount val="3"/>
                <c:pt idx="0">
                  <c:v>до 35 лет</c:v>
                </c:pt>
                <c:pt idx="1">
                  <c:v>от 35 до 55 лет</c:v>
                </c:pt>
                <c:pt idx="2">
                  <c:v>выше 55 лет</c:v>
                </c:pt>
              </c:strCache>
            </c:strRef>
          </c:cat>
          <c:val>
            <c:numRef>
              <c:f>Лист1!$B$2:$B$4</c:f>
              <c:numCache>
                <c:formatCode>0%</c:formatCode>
                <c:ptCount val="3"/>
                <c:pt idx="0">
                  <c:v>5.0000000000000051E-2</c:v>
                </c:pt>
                <c:pt idx="1">
                  <c:v>0.85000000000000064</c:v>
                </c:pt>
                <c:pt idx="2">
                  <c:v>0.1</c:v>
                </c:pt>
              </c:numCache>
            </c:numRef>
          </c:val>
        </c:ser>
        <c:firstSliceAng val="0"/>
      </c:pieChart>
    </c:plotArea>
    <c:plotVisOnly val="1"/>
  </c:chart>
  <c:txPr>
    <a:bodyPr/>
    <a:lstStyle/>
    <a:p>
      <a:pPr>
        <a:defRPr sz="1800"/>
      </a:pPr>
      <a:endParaRPr lang="ru-RU"/>
    </a:p>
  </c:txPr>
  <c:externalData r:id="rId1"/>
  <c:userShapes r:id="rId2"/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autoTitleDeleted val="1"/>
    <c:plotArea>
      <c:layout>
        <c:manualLayout>
          <c:layoutTarget val="inner"/>
          <c:xMode val="edge"/>
          <c:yMode val="edge"/>
          <c:x val="0.17304953126064121"/>
          <c:y val="0.15738664239050001"/>
          <c:w val="0.5127985973448338"/>
          <c:h val="0.84261335760950362"/>
        </c:manualLayout>
      </c:layout>
      <c:pie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Продажи</c:v>
                </c:pt>
              </c:strCache>
            </c:strRef>
          </c:tx>
          <c:dLbls>
            <c:dLbl>
              <c:idx val="0"/>
              <c:layout/>
              <c:showVal val="1"/>
            </c:dLbl>
            <c:dLbl>
              <c:idx val="1"/>
              <c:layout/>
              <c:showVal val="1"/>
            </c:dLbl>
            <c:dLbl>
              <c:idx val="2"/>
              <c:layout/>
              <c:showVal val="1"/>
            </c:dLbl>
            <c:delete val="1"/>
            <c:txPr>
              <a:bodyPr/>
              <a:lstStyle/>
              <a:p>
                <a:pPr>
                  <a:defRPr sz="2000" b="1"/>
                </a:pPr>
                <a:endParaRPr lang="ru-RU"/>
              </a:p>
            </c:txPr>
          </c:dLbls>
          <c:cat>
            <c:strRef>
              <c:f>Лист1!$A$2:$A$4</c:f>
              <c:strCache>
                <c:ptCount val="3"/>
                <c:pt idx="0">
                  <c:v>до 35 лет</c:v>
                </c:pt>
                <c:pt idx="1">
                  <c:v>от 35 до 55 лет</c:v>
                </c:pt>
                <c:pt idx="2">
                  <c:v>выше 55 лет</c:v>
                </c:pt>
              </c:strCache>
            </c:strRef>
          </c:cat>
          <c:val>
            <c:numRef>
              <c:f>Лист1!$B$2:$B$4</c:f>
              <c:numCache>
                <c:formatCode>0%</c:formatCode>
                <c:ptCount val="3"/>
                <c:pt idx="0">
                  <c:v>7.0000000000000034E-2</c:v>
                </c:pt>
                <c:pt idx="1">
                  <c:v>0.71000000000000063</c:v>
                </c:pt>
                <c:pt idx="2">
                  <c:v>0.22000000000000006</c:v>
                </c:pt>
              </c:numCache>
            </c:numRef>
          </c:val>
        </c:ser>
        <c:firstSliceAng val="0"/>
      </c:pieChart>
    </c:plotArea>
    <c:plotVisOnly val="1"/>
  </c:chart>
  <c:txPr>
    <a:bodyPr/>
    <a:lstStyle/>
    <a:p>
      <a:pPr>
        <a:defRPr sz="1800"/>
      </a:pPr>
      <a:endParaRPr lang="ru-RU"/>
    </a:p>
  </c:txPr>
  <c:externalData r:id="rId1"/>
  <c:userShapes r:id="rId2"/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autoTitleDeleted val="1"/>
    <c:plotArea>
      <c:layout/>
      <c:pieChart>
        <c:varyColors val="1"/>
        <c:firstSliceAng val="0"/>
      </c:pieChart>
    </c:plotArea>
    <c:legend>
      <c:legendPos val="r"/>
      <c:layout/>
    </c:legend>
    <c:plotVisOnly val="1"/>
  </c:chart>
  <c:txPr>
    <a:bodyPr/>
    <a:lstStyle/>
    <a:p>
      <a:pPr>
        <a:defRPr sz="1800"/>
      </a:pPr>
      <a:endParaRPr lang="ru-RU"/>
    </a:p>
  </c:txPr>
  <c:externalData r:id="rId1"/>
  <c:userShapes r:id="rId2"/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autoTitleDeleted val="1"/>
    <c:plotArea>
      <c:layout/>
      <c:pieChart>
        <c:varyColors val="1"/>
        <c:firstSliceAng val="0"/>
      </c:pieChart>
    </c:plotArea>
    <c:legend>
      <c:legendPos val="r"/>
      <c:layout/>
    </c:legend>
    <c:plotVisOnly val="1"/>
  </c:chart>
  <c:txPr>
    <a:bodyPr/>
    <a:lstStyle/>
    <a:p>
      <a:pPr>
        <a:defRPr sz="1800"/>
      </a:pPr>
      <a:endParaRPr lang="ru-RU"/>
    </a:p>
  </c:txPr>
  <c:externalData r:id="rId1"/>
  <c:userShapes r:id="rId2"/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autoTitleDeleted val="1"/>
    <c:plotArea>
      <c:layout/>
      <c:pieChart>
        <c:varyColors val="1"/>
        <c:firstSliceAng val="0"/>
      </c:pieChart>
    </c:plotArea>
    <c:legend>
      <c:legendPos val="r"/>
      <c:layout/>
    </c:legend>
    <c:plotVisOnly val="1"/>
  </c:chart>
  <c:txPr>
    <a:bodyPr/>
    <a:lstStyle/>
    <a:p>
      <a:pPr>
        <a:defRPr sz="1800"/>
      </a:pPr>
      <a:endParaRPr lang="ru-RU"/>
    </a:p>
  </c:txPr>
  <c:externalData r:id="rId1"/>
  <c:userShapes r:id="rId2"/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autoTitleDeleted val="1"/>
    <c:plotArea>
      <c:layout>
        <c:manualLayout>
          <c:layoutTarget val="inner"/>
          <c:xMode val="edge"/>
          <c:yMode val="edge"/>
          <c:x val="0.17304953126064121"/>
          <c:y val="0.15738664239050001"/>
          <c:w val="0.51279859734483402"/>
          <c:h val="0.84261335760950384"/>
        </c:manualLayout>
      </c:layout>
      <c:pie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Продажи</c:v>
                </c:pt>
              </c:strCache>
            </c:strRef>
          </c:tx>
          <c:dLbls>
            <c:dLbl>
              <c:idx val="0"/>
              <c:layout/>
              <c:showVal val="1"/>
            </c:dLbl>
            <c:dLbl>
              <c:idx val="1"/>
              <c:layout>
                <c:manualLayout>
                  <c:x val="0.20876437511894322"/>
                  <c:y val="-0.17658792650918634"/>
                </c:manualLayout>
              </c:layout>
              <c:showVal val="1"/>
            </c:dLbl>
            <c:dLbl>
              <c:idx val="2"/>
              <c:layout/>
              <c:showVal val="1"/>
            </c:dLbl>
            <c:delete val="1"/>
            <c:txPr>
              <a:bodyPr/>
              <a:lstStyle/>
              <a:p>
                <a:pPr>
                  <a:defRPr sz="2000" b="1"/>
                </a:pPr>
                <a:endParaRPr lang="ru-RU"/>
              </a:p>
            </c:txPr>
          </c:dLbls>
          <c:cat>
            <c:strRef>
              <c:f>Лист1!$A$2:$A$4</c:f>
              <c:strCache>
                <c:ptCount val="3"/>
                <c:pt idx="0">
                  <c:v>до 35 лет</c:v>
                </c:pt>
                <c:pt idx="1">
                  <c:v>от 35 до 55 лет</c:v>
                </c:pt>
                <c:pt idx="2">
                  <c:v>выше 55 лет</c:v>
                </c:pt>
              </c:strCache>
            </c:strRef>
          </c:cat>
          <c:val>
            <c:numRef>
              <c:f>Лист1!$B$2:$B$4</c:f>
              <c:numCache>
                <c:formatCode>0%</c:formatCode>
                <c:ptCount val="3"/>
                <c:pt idx="0">
                  <c:v>0.17</c:v>
                </c:pt>
                <c:pt idx="1">
                  <c:v>0.75000000000000078</c:v>
                </c:pt>
                <c:pt idx="2">
                  <c:v>8.0000000000000043E-2</c:v>
                </c:pt>
              </c:numCache>
            </c:numRef>
          </c:val>
        </c:ser>
        <c:firstSliceAng val="0"/>
      </c:pieChart>
    </c:plotArea>
    <c:plotVisOnly val="1"/>
  </c:chart>
  <c:txPr>
    <a:bodyPr/>
    <a:lstStyle/>
    <a:p>
      <a:pPr>
        <a:defRPr sz="1800"/>
      </a:pPr>
      <a:endParaRPr lang="ru-RU"/>
    </a:p>
  </c:txPr>
  <c:externalData r:id="rId1"/>
  <c:userShapes r:id="rId2"/>
</c:chartSpace>
</file>

<file path=ppt/drawings/drawing1.xml><?xml version="1.0" encoding="utf-8"?>
<c:userShapes xmlns:c="http://schemas.openxmlformats.org/drawingml/2006/chart">
  <cdr:relSizeAnchor xmlns:cdr="http://schemas.openxmlformats.org/drawingml/2006/chartDrawing">
    <cdr:from>
      <cdr:x>0.5082</cdr:x>
      <cdr:y>0.41414</cdr:y>
    </cdr:from>
    <cdr:to>
      <cdr:x>0.89867</cdr:x>
      <cdr:y>0.69697</cdr:y>
    </cdr:to>
    <cdr:sp macro="" textlink="">
      <cdr:nvSpPr>
        <cdr:cNvPr id="2" name="TextBox 1"/>
        <cdr:cNvSpPr txBox="1"/>
      </cdr:nvSpPr>
      <cdr:spPr>
        <a:xfrm xmlns:a="http://schemas.openxmlformats.org/drawingml/2006/main">
          <a:off x="2149668" y="1171575"/>
          <a:ext cx="1651672" cy="800100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none" rtlCol="0"/>
        <a:lstStyle xmlns:a="http://schemas.openxmlformats.org/drawingml/2006/main"/>
        <a:p xmlns:a="http://schemas.openxmlformats.org/drawingml/2006/main">
          <a:r>
            <a:rPr lang="ru-RU" sz="2000" b="1" dirty="0" smtClean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rPr>
            <a:t>От 35 до 55 лет</a:t>
          </a:r>
          <a:endParaRPr lang="ru-RU" sz="2000" b="1" dirty="0">
            <a:solidFill>
              <a:srgbClr val="7030A0"/>
            </a:solidFill>
            <a:latin typeface="Times New Roman" pitchFamily="18" charset="0"/>
            <a:cs typeface="Times New Roman" pitchFamily="18" charset="0"/>
          </a:endParaRPr>
        </a:p>
      </cdr:txBody>
    </cdr:sp>
  </cdr:relSizeAnchor>
  <cdr:relSizeAnchor xmlns:cdr="http://schemas.openxmlformats.org/drawingml/2006/chartDrawing">
    <cdr:from>
      <cdr:x>0.03097</cdr:x>
      <cdr:y>0.27569</cdr:y>
    </cdr:from>
    <cdr:to>
      <cdr:x>0.20219</cdr:x>
      <cdr:y>0.47323</cdr:y>
    </cdr:to>
    <cdr:sp macro="" textlink="">
      <cdr:nvSpPr>
        <cdr:cNvPr id="3" name="TextBox 2"/>
        <cdr:cNvSpPr txBox="1"/>
      </cdr:nvSpPr>
      <cdr:spPr>
        <a:xfrm xmlns:a="http://schemas.openxmlformats.org/drawingml/2006/main">
          <a:off x="235528" y="1276157"/>
          <a:ext cx="1302327" cy="914400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none" rtlCol="0"/>
        <a:lstStyle xmlns:a="http://schemas.openxmlformats.org/drawingml/2006/main"/>
        <a:p xmlns:a="http://schemas.openxmlformats.org/drawingml/2006/main">
          <a:endParaRPr lang="ru-RU" sz="1100" dirty="0"/>
        </a:p>
      </cdr:txBody>
    </cdr:sp>
  </cdr:relSizeAnchor>
  <cdr:relSizeAnchor xmlns:cdr="http://schemas.openxmlformats.org/drawingml/2006/chartDrawing">
    <cdr:from>
      <cdr:x>0.08379</cdr:x>
      <cdr:y>0.56302</cdr:y>
    </cdr:from>
    <cdr:to>
      <cdr:x>0.33946</cdr:x>
      <cdr:y>0.84736</cdr:y>
    </cdr:to>
    <cdr:sp macro="" textlink="">
      <cdr:nvSpPr>
        <cdr:cNvPr id="4" name="TextBox 3"/>
        <cdr:cNvSpPr txBox="1"/>
      </cdr:nvSpPr>
      <cdr:spPr>
        <a:xfrm xmlns:a="http://schemas.openxmlformats.org/drawingml/2006/main">
          <a:off x="694191" y="2606193"/>
          <a:ext cx="2118282" cy="1316182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none" rtlCol="0"/>
        <a:lstStyle xmlns:a="http://schemas.openxmlformats.org/drawingml/2006/main"/>
        <a:p xmlns:a="http://schemas.openxmlformats.org/drawingml/2006/main">
          <a:r>
            <a:rPr lang="ru-RU" sz="2000" b="1" dirty="0" smtClean="0">
              <a:latin typeface="Times New Roman" pitchFamily="18" charset="0"/>
              <a:cs typeface="Times New Roman" pitchFamily="18" charset="0"/>
            </a:rPr>
            <a:t> </a:t>
          </a:r>
          <a:endParaRPr lang="ru-RU" sz="2000" b="1" dirty="0">
            <a:latin typeface="Times New Roman" pitchFamily="18" charset="0"/>
            <a:cs typeface="Times New Roman" pitchFamily="18" charset="0"/>
          </a:endParaRPr>
        </a:p>
      </cdr:txBody>
    </cdr:sp>
  </cdr:relSizeAnchor>
  <cdr:relSizeAnchor xmlns:cdr="http://schemas.openxmlformats.org/drawingml/2006/chartDrawing">
    <cdr:from>
      <cdr:x>0.27505</cdr:x>
      <cdr:y>0.14998</cdr:y>
    </cdr:from>
    <cdr:to>
      <cdr:x>0.39526</cdr:x>
      <cdr:y>0.34752</cdr:y>
    </cdr:to>
    <cdr:sp macro="" textlink="">
      <cdr:nvSpPr>
        <cdr:cNvPr id="5" name="TextBox 4"/>
        <cdr:cNvSpPr txBox="1"/>
      </cdr:nvSpPr>
      <cdr:spPr>
        <a:xfrm xmlns:a="http://schemas.openxmlformats.org/drawingml/2006/main">
          <a:off x="2092037" y="694266"/>
          <a:ext cx="914400" cy="914400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none" rtlCol="0"/>
        <a:lstStyle xmlns:a="http://schemas.openxmlformats.org/drawingml/2006/main"/>
        <a:p xmlns:a="http://schemas.openxmlformats.org/drawingml/2006/main">
          <a:r>
            <a:rPr lang="ru-RU" sz="2000" b="1" dirty="0" smtClean="0">
              <a:latin typeface="Times New Roman" pitchFamily="18" charset="0"/>
              <a:cs typeface="Times New Roman" pitchFamily="18" charset="0"/>
            </a:rPr>
            <a:t> </a:t>
          </a:r>
        </a:p>
        <a:p xmlns:a="http://schemas.openxmlformats.org/drawingml/2006/main">
          <a:r>
            <a:rPr lang="ru-RU" sz="2000" b="1" dirty="0" smtClean="0">
              <a:latin typeface="Times New Roman" pitchFamily="18" charset="0"/>
              <a:cs typeface="Times New Roman" pitchFamily="18" charset="0"/>
            </a:rPr>
            <a:t> 13%</a:t>
          </a:r>
          <a:endParaRPr lang="ru-RU" sz="2000" b="1" dirty="0">
            <a:latin typeface="Times New Roman" pitchFamily="18" charset="0"/>
            <a:cs typeface="Times New Roman" pitchFamily="18" charset="0"/>
          </a:endParaRPr>
        </a:p>
      </cdr:txBody>
    </cdr:sp>
  </cdr:relSizeAnchor>
  <cdr:relSizeAnchor xmlns:cdr="http://schemas.openxmlformats.org/drawingml/2006/chartDrawing">
    <cdr:from>
      <cdr:x>0</cdr:x>
      <cdr:y>0.08586</cdr:y>
    </cdr:from>
    <cdr:to>
      <cdr:x>0.4393</cdr:x>
      <cdr:y>0.69835</cdr:y>
    </cdr:to>
    <cdr:sp macro="" textlink="">
      <cdr:nvSpPr>
        <cdr:cNvPr id="6" name="TextBox 5"/>
        <cdr:cNvSpPr txBox="1"/>
      </cdr:nvSpPr>
      <cdr:spPr>
        <a:xfrm xmlns:a="http://schemas.openxmlformats.org/drawingml/2006/main">
          <a:off x="0" y="242887"/>
          <a:ext cx="1858240" cy="1732693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none" rtlCol="0"/>
        <a:lstStyle xmlns:a="http://schemas.openxmlformats.org/drawingml/2006/main"/>
        <a:p xmlns:a="http://schemas.openxmlformats.org/drawingml/2006/main">
          <a:r>
            <a:rPr lang="ru-RU" sz="2000" b="1" dirty="0" smtClean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rPr>
            <a:t>Свыше 55 лет</a:t>
          </a:r>
          <a:endParaRPr lang="ru-RU" sz="2000" b="1" dirty="0">
            <a:solidFill>
              <a:srgbClr val="7030A0"/>
            </a:solidFill>
            <a:latin typeface="Times New Roman" pitchFamily="18" charset="0"/>
            <a:cs typeface="Times New Roman" pitchFamily="18" charset="0"/>
          </a:endParaRPr>
        </a:p>
      </cdr:txBody>
    </cdr:sp>
  </cdr:relSizeAnchor>
  <cdr:relSizeAnchor xmlns:cdr="http://schemas.openxmlformats.org/drawingml/2006/chartDrawing">
    <cdr:from>
      <cdr:x>0.37313</cdr:x>
      <cdr:y>0.18059</cdr:y>
    </cdr:from>
    <cdr:to>
      <cdr:x>0.51386</cdr:x>
      <cdr:y>0.47774</cdr:y>
    </cdr:to>
    <cdr:sp macro="" textlink="">
      <cdr:nvSpPr>
        <cdr:cNvPr id="8" name="TextBox 7"/>
        <cdr:cNvSpPr txBox="1"/>
      </cdr:nvSpPr>
      <cdr:spPr>
        <a:xfrm xmlns:a="http://schemas.openxmlformats.org/drawingml/2006/main">
          <a:off x="2424545" y="555719"/>
          <a:ext cx="914400" cy="914400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none" rtlCol="0"/>
        <a:lstStyle xmlns:a="http://schemas.openxmlformats.org/drawingml/2006/main"/>
        <a:p xmlns:a="http://schemas.openxmlformats.org/drawingml/2006/main">
          <a:endParaRPr lang="ru-RU" sz="2000" b="1" dirty="0">
            <a:latin typeface="Times New Roman" pitchFamily="18" charset="0"/>
            <a:cs typeface="Times New Roman" pitchFamily="18" charset="0"/>
          </a:endParaRPr>
        </a:p>
      </cdr:txBody>
    </cdr:sp>
  </cdr:relSizeAnchor>
  <cdr:relSizeAnchor xmlns:cdr="http://schemas.openxmlformats.org/drawingml/2006/chartDrawing">
    <cdr:from>
      <cdr:x>0.57103</cdr:x>
      <cdr:y>0.17677</cdr:y>
    </cdr:from>
    <cdr:to>
      <cdr:x>0.78721</cdr:x>
      <cdr:y>0.5</cdr:y>
    </cdr:to>
    <cdr:sp macro="" textlink="">
      <cdr:nvSpPr>
        <cdr:cNvPr id="9" name="TextBox 8"/>
        <cdr:cNvSpPr txBox="1"/>
      </cdr:nvSpPr>
      <cdr:spPr>
        <a:xfrm xmlns:a="http://schemas.openxmlformats.org/drawingml/2006/main">
          <a:off x="2415452" y="500063"/>
          <a:ext cx="914400" cy="914400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none" rtlCol="0"/>
        <a:lstStyle xmlns:a="http://schemas.openxmlformats.org/drawingml/2006/main"/>
        <a:p xmlns:a="http://schemas.openxmlformats.org/drawingml/2006/main">
          <a:endParaRPr lang="ru-RU" sz="1100" dirty="0"/>
        </a:p>
      </cdr:txBody>
    </cdr:sp>
  </cdr:relSizeAnchor>
  <cdr:relSizeAnchor xmlns:cdr="http://schemas.openxmlformats.org/drawingml/2006/chartDrawing">
    <cdr:from>
      <cdr:x>0.44606</cdr:x>
      <cdr:y>0.07576</cdr:y>
    </cdr:from>
    <cdr:to>
      <cdr:x>0.77369</cdr:x>
      <cdr:y>0.50505</cdr:y>
    </cdr:to>
    <cdr:sp macro="" textlink="">
      <cdr:nvSpPr>
        <cdr:cNvPr id="10" name="TextBox 9"/>
        <cdr:cNvSpPr txBox="1"/>
      </cdr:nvSpPr>
      <cdr:spPr>
        <a:xfrm xmlns:a="http://schemas.openxmlformats.org/drawingml/2006/main">
          <a:off x="1886815" y="214313"/>
          <a:ext cx="1385887" cy="1214437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none" rtlCol="0"/>
        <a:lstStyle xmlns:a="http://schemas.openxmlformats.org/drawingml/2006/main"/>
        <a:p xmlns:a="http://schemas.openxmlformats.org/drawingml/2006/main">
          <a:r>
            <a:rPr lang="ru-RU" sz="2000" b="1" dirty="0" smtClean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rPr>
            <a:t>До 35 лет</a:t>
          </a:r>
          <a:endParaRPr lang="ru-RU" sz="2000" b="1" dirty="0">
            <a:solidFill>
              <a:srgbClr val="7030A0"/>
            </a:solidFill>
            <a:latin typeface="Times New Roman" pitchFamily="18" charset="0"/>
            <a:cs typeface="Times New Roman" pitchFamily="18" charset="0"/>
          </a:endParaRPr>
        </a:p>
      </cdr:txBody>
    </cdr:sp>
  </cdr:relSizeAnchor>
</c:userShapes>
</file>

<file path=ppt/drawings/drawing2.xml><?xml version="1.0" encoding="utf-8"?>
<c:userShapes xmlns:c="http://schemas.openxmlformats.org/drawingml/2006/chart">
  <cdr:relSizeAnchor xmlns:cdr="http://schemas.openxmlformats.org/drawingml/2006/chartDrawing">
    <cdr:from>
      <cdr:x>0.5082</cdr:x>
      <cdr:y>0.41414</cdr:y>
    </cdr:from>
    <cdr:to>
      <cdr:x>0.89867</cdr:x>
      <cdr:y>0.69697</cdr:y>
    </cdr:to>
    <cdr:sp macro="" textlink="">
      <cdr:nvSpPr>
        <cdr:cNvPr id="2" name="TextBox 1"/>
        <cdr:cNvSpPr txBox="1"/>
      </cdr:nvSpPr>
      <cdr:spPr>
        <a:xfrm xmlns:a="http://schemas.openxmlformats.org/drawingml/2006/main">
          <a:off x="2149668" y="1171575"/>
          <a:ext cx="1651672" cy="800100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none" rtlCol="0"/>
        <a:lstStyle xmlns:a="http://schemas.openxmlformats.org/drawingml/2006/main"/>
        <a:p xmlns:a="http://schemas.openxmlformats.org/drawingml/2006/main">
          <a:r>
            <a:rPr lang="ru-RU" sz="2000" b="1" dirty="0" smtClean="0">
              <a:latin typeface="Times New Roman" pitchFamily="18" charset="0"/>
              <a:cs typeface="Times New Roman" pitchFamily="18" charset="0"/>
            </a:rPr>
            <a:t>От 35 до 55 лет</a:t>
          </a:r>
          <a:endParaRPr lang="ru-RU" sz="2000" b="1" dirty="0">
            <a:latin typeface="Times New Roman" pitchFamily="18" charset="0"/>
            <a:cs typeface="Times New Roman" pitchFamily="18" charset="0"/>
          </a:endParaRPr>
        </a:p>
      </cdr:txBody>
    </cdr:sp>
  </cdr:relSizeAnchor>
  <cdr:relSizeAnchor xmlns:cdr="http://schemas.openxmlformats.org/drawingml/2006/chartDrawing">
    <cdr:from>
      <cdr:x>0.03097</cdr:x>
      <cdr:y>0.27569</cdr:y>
    </cdr:from>
    <cdr:to>
      <cdr:x>0.20219</cdr:x>
      <cdr:y>0.47323</cdr:y>
    </cdr:to>
    <cdr:sp macro="" textlink="">
      <cdr:nvSpPr>
        <cdr:cNvPr id="3" name="TextBox 2"/>
        <cdr:cNvSpPr txBox="1"/>
      </cdr:nvSpPr>
      <cdr:spPr>
        <a:xfrm xmlns:a="http://schemas.openxmlformats.org/drawingml/2006/main">
          <a:off x="235528" y="1276157"/>
          <a:ext cx="1302327" cy="914400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none" rtlCol="0"/>
        <a:lstStyle xmlns:a="http://schemas.openxmlformats.org/drawingml/2006/main"/>
        <a:p xmlns:a="http://schemas.openxmlformats.org/drawingml/2006/main">
          <a:endParaRPr lang="ru-RU" sz="1100" dirty="0"/>
        </a:p>
      </cdr:txBody>
    </cdr:sp>
  </cdr:relSizeAnchor>
  <cdr:relSizeAnchor xmlns:cdr="http://schemas.openxmlformats.org/drawingml/2006/chartDrawing">
    <cdr:from>
      <cdr:x>0.08379</cdr:x>
      <cdr:y>0.56302</cdr:y>
    </cdr:from>
    <cdr:to>
      <cdr:x>0.33946</cdr:x>
      <cdr:y>0.84736</cdr:y>
    </cdr:to>
    <cdr:sp macro="" textlink="">
      <cdr:nvSpPr>
        <cdr:cNvPr id="4" name="TextBox 3"/>
        <cdr:cNvSpPr txBox="1"/>
      </cdr:nvSpPr>
      <cdr:spPr>
        <a:xfrm xmlns:a="http://schemas.openxmlformats.org/drawingml/2006/main">
          <a:off x="694191" y="2606193"/>
          <a:ext cx="2118282" cy="1316182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none" rtlCol="0"/>
        <a:lstStyle xmlns:a="http://schemas.openxmlformats.org/drawingml/2006/main"/>
        <a:p xmlns:a="http://schemas.openxmlformats.org/drawingml/2006/main">
          <a:r>
            <a:rPr lang="ru-RU" sz="2000" b="1" dirty="0" smtClean="0">
              <a:latin typeface="Times New Roman" pitchFamily="18" charset="0"/>
              <a:cs typeface="Times New Roman" pitchFamily="18" charset="0"/>
            </a:rPr>
            <a:t> </a:t>
          </a:r>
          <a:endParaRPr lang="ru-RU" sz="2000" b="1" dirty="0">
            <a:latin typeface="Times New Roman" pitchFamily="18" charset="0"/>
            <a:cs typeface="Times New Roman" pitchFamily="18" charset="0"/>
          </a:endParaRPr>
        </a:p>
      </cdr:txBody>
    </cdr:sp>
  </cdr:relSizeAnchor>
  <cdr:relSizeAnchor xmlns:cdr="http://schemas.openxmlformats.org/drawingml/2006/chartDrawing">
    <cdr:from>
      <cdr:x>0.27505</cdr:x>
      <cdr:y>0.14998</cdr:y>
    </cdr:from>
    <cdr:to>
      <cdr:x>0.39526</cdr:x>
      <cdr:y>0.34752</cdr:y>
    </cdr:to>
    <cdr:sp macro="" textlink="">
      <cdr:nvSpPr>
        <cdr:cNvPr id="5" name="TextBox 4"/>
        <cdr:cNvSpPr txBox="1"/>
      </cdr:nvSpPr>
      <cdr:spPr>
        <a:xfrm xmlns:a="http://schemas.openxmlformats.org/drawingml/2006/main">
          <a:off x="2092037" y="694266"/>
          <a:ext cx="914400" cy="914400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none" rtlCol="0"/>
        <a:lstStyle xmlns:a="http://schemas.openxmlformats.org/drawingml/2006/main"/>
        <a:p xmlns:a="http://schemas.openxmlformats.org/drawingml/2006/main">
          <a:r>
            <a:rPr lang="ru-RU" sz="2000" b="1" dirty="0" smtClean="0">
              <a:latin typeface="Times New Roman" pitchFamily="18" charset="0"/>
              <a:cs typeface="Times New Roman" pitchFamily="18" charset="0"/>
            </a:rPr>
            <a:t> </a:t>
          </a:r>
        </a:p>
        <a:p xmlns:a="http://schemas.openxmlformats.org/drawingml/2006/main">
          <a:r>
            <a:rPr lang="ru-RU" sz="2000" b="1" dirty="0" smtClean="0">
              <a:latin typeface="Times New Roman" pitchFamily="18" charset="0"/>
              <a:cs typeface="Times New Roman" pitchFamily="18" charset="0"/>
            </a:rPr>
            <a:t> 13%</a:t>
          </a:r>
          <a:endParaRPr lang="ru-RU" sz="2000" b="1" dirty="0">
            <a:latin typeface="Times New Roman" pitchFamily="18" charset="0"/>
            <a:cs typeface="Times New Roman" pitchFamily="18" charset="0"/>
          </a:endParaRPr>
        </a:p>
      </cdr:txBody>
    </cdr:sp>
  </cdr:relSizeAnchor>
  <cdr:relSizeAnchor xmlns:cdr="http://schemas.openxmlformats.org/drawingml/2006/chartDrawing">
    <cdr:from>
      <cdr:x>0</cdr:x>
      <cdr:y>0.08586</cdr:y>
    </cdr:from>
    <cdr:to>
      <cdr:x>0.4393</cdr:x>
      <cdr:y>0.69835</cdr:y>
    </cdr:to>
    <cdr:sp macro="" textlink="">
      <cdr:nvSpPr>
        <cdr:cNvPr id="6" name="TextBox 5"/>
        <cdr:cNvSpPr txBox="1"/>
      </cdr:nvSpPr>
      <cdr:spPr>
        <a:xfrm xmlns:a="http://schemas.openxmlformats.org/drawingml/2006/main">
          <a:off x="0" y="242887"/>
          <a:ext cx="1858240" cy="1732693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none" rtlCol="0"/>
        <a:lstStyle xmlns:a="http://schemas.openxmlformats.org/drawingml/2006/main"/>
        <a:p xmlns:a="http://schemas.openxmlformats.org/drawingml/2006/main">
          <a:r>
            <a:rPr lang="ru-RU" sz="2000" b="1" dirty="0" smtClean="0">
              <a:latin typeface="Times New Roman" pitchFamily="18" charset="0"/>
              <a:cs typeface="Times New Roman" pitchFamily="18" charset="0"/>
            </a:rPr>
            <a:t>Свыше 55 лет</a:t>
          </a:r>
          <a:endParaRPr lang="ru-RU" sz="2000" b="1" dirty="0">
            <a:latin typeface="Times New Roman" pitchFamily="18" charset="0"/>
            <a:cs typeface="Times New Roman" pitchFamily="18" charset="0"/>
          </a:endParaRPr>
        </a:p>
      </cdr:txBody>
    </cdr:sp>
  </cdr:relSizeAnchor>
  <cdr:relSizeAnchor xmlns:cdr="http://schemas.openxmlformats.org/drawingml/2006/chartDrawing">
    <cdr:from>
      <cdr:x>0.37313</cdr:x>
      <cdr:y>0.18059</cdr:y>
    </cdr:from>
    <cdr:to>
      <cdr:x>0.51386</cdr:x>
      <cdr:y>0.47774</cdr:y>
    </cdr:to>
    <cdr:sp macro="" textlink="">
      <cdr:nvSpPr>
        <cdr:cNvPr id="8" name="TextBox 7"/>
        <cdr:cNvSpPr txBox="1"/>
      </cdr:nvSpPr>
      <cdr:spPr>
        <a:xfrm xmlns:a="http://schemas.openxmlformats.org/drawingml/2006/main">
          <a:off x="2424545" y="555719"/>
          <a:ext cx="914400" cy="914400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none" rtlCol="0"/>
        <a:lstStyle xmlns:a="http://schemas.openxmlformats.org/drawingml/2006/main"/>
        <a:p xmlns:a="http://schemas.openxmlformats.org/drawingml/2006/main">
          <a:endParaRPr lang="ru-RU" sz="2000" b="1" dirty="0">
            <a:latin typeface="Times New Roman" pitchFamily="18" charset="0"/>
            <a:cs typeface="Times New Roman" pitchFamily="18" charset="0"/>
          </a:endParaRPr>
        </a:p>
      </cdr:txBody>
    </cdr:sp>
  </cdr:relSizeAnchor>
  <cdr:relSizeAnchor xmlns:cdr="http://schemas.openxmlformats.org/drawingml/2006/chartDrawing">
    <cdr:from>
      <cdr:x>0.57103</cdr:x>
      <cdr:y>0.17677</cdr:y>
    </cdr:from>
    <cdr:to>
      <cdr:x>0.78721</cdr:x>
      <cdr:y>0.5</cdr:y>
    </cdr:to>
    <cdr:sp macro="" textlink="">
      <cdr:nvSpPr>
        <cdr:cNvPr id="9" name="TextBox 8"/>
        <cdr:cNvSpPr txBox="1"/>
      </cdr:nvSpPr>
      <cdr:spPr>
        <a:xfrm xmlns:a="http://schemas.openxmlformats.org/drawingml/2006/main">
          <a:off x="2415452" y="500063"/>
          <a:ext cx="914400" cy="914400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none" rtlCol="0"/>
        <a:lstStyle xmlns:a="http://schemas.openxmlformats.org/drawingml/2006/main"/>
        <a:p xmlns:a="http://schemas.openxmlformats.org/drawingml/2006/main">
          <a:endParaRPr lang="ru-RU" sz="1100" dirty="0"/>
        </a:p>
      </cdr:txBody>
    </cdr:sp>
  </cdr:relSizeAnchor>
  <cdr:relSizeAnchor xmlns:cdr="http://schemas.openxmlformats.org/drawingml/2006/chartDrawing">
    <cdr:from>
      <cdr:x>0.44606</cdr:x>
      <cdr:y>0.07576</cdr:y>
    </cdr:from>
    <cdr:to>
      <cdr:x>0.77369</cdr:x>
      <cdr:y>0.50505</cdr:y>
    </cdr:to>
    <cdr:sp macro="" textlink="">
      <cdr:nvSpPr>
        <cdr:cNvPr id="10" name="TextBox 9"/>
        <cdr:cNvSpPr txBox="1"/>
      </cdr:nvSpPr>
      <cdr:spPr>
        <a:xfrm xmlns:a="http://schemas.openxmlformats.org/drawingml/2006/main">
          <a:off x="1886815" y="214313"/>
          <a:ext cx="1385887" cy="1214437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none" rtlCol="0"/>
        <a:lstStyle xmlns:a="http://schemas.openxmlformats.org/drawingml/2006/main"/>
        <a:p xmlns:a="http://schemas.openxmlformats.org/drawingml/2006/main">
          <a:r>
            <a:rPr lang="ru-RU" sz="2000" b="1" dirty="0" smtClean="0">
              <a:latin typeface="Times New Roman" pitchFamily="18" charset="0"/>
              <a:cs typeface="Times New Roman" pitchFamily="18" charset="0"/>
            </a:rPr>
            <a:t>До 35 лет</a:t>
          </a:r>
          <a:endParaRPr lang="ru-RU" sz="2000" b="1" dirty="0">
            <a:latin typeface="Times New Roman" pitchFamily="18" charset="0"/>
            <a:cs typeface="Times New Roman" pitchFamily="18" charset="0"/>
          </a:endParaRPr>
        </a:p>
      </cdr:txBody>
    </cdr:sp>
  </cdr:relSizeAnchor>
</c:userShapes>
</file>

<file path=ppt/drawings/drawing3.xml><?xml version="1.0" encoding="utf-8"?>
<c:userShapes xmlns:c="http://schemas.openxmlformats.org/drawingml/2006/chart">
  <cdr:relSizeAnchor xmlns:cdr="http://schemas.openxmlformats.org/drawingml/2006/chartDrawing">
    <cdr:from>
      <cdr:x>0.44982</cdr:x>
      <cdr:y>0.0907</cdr:y>
    </cdr:from>
    <cdr:to>
      <cdr:x>0.73223</cdr:x>
      <cdr:y>0.296</cdr:y>
    </cdr:to>
    <cdr:sp macro="" textlink="">
      <cdr:nvSpPr>
        <cdr:cNvPr id="2" name="TextBox 1"/>
        <cdr:cNvSpPr txBox="1"/>
      </cdr:nvSpPr>
      <cdr:spPr>
        <a:xfrm xmlns:a="http://schemas.openxmlformats.org/drawingml/2006/main">
          <a:off x="1456427" y="403969"/>
          <a:ext cx="914400" cy="914400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none" rtlCol="0"/>
        <a:lstStyle xmlns:a="http://schemas.openxmlformats.org/drawingml/2006/main"/>
        <a:p xmlns:a="http://schemas.openxmlformats.org/drawingml/2006/main">
          <a:endParaRPr lang="ru-RU" sz="2800" dirty="0"/>
        </a:p>
      </cdr:txBody>
    </cdr:sp>
  </cdr:relSizeAnchor>
</c:userShapes>
</file>

<file path=ppt/drawings/drawing4.xml><?xml version="1.0" encoding="utf-8"?>
<c:userShapes xmlns:c="http://schemas.openxmlformats.org/drawingml/2006/chart">
  <cdr:relSizeAnchor xmlns:cdr="http://schemas.openxmlformats.org/drawingml/2006/chartDrawing">
    <cdr:from>
      <cdr:x>0</cdr:x>
      <cdr:y>0</cdr:y>
    </cdr:from>
    <cdr:to>
      <cdr:x>1</cdr:x>
      <cdr:y>0.86095</cdr:y>
    </cdr:to>
    <cdr:sp macro="" textlink="">
      <cdr:nvSpPr>
        <cdr:cNvPr id="3" name="TextBox 2"/>
        <cdr:cNvSpPr txBox="1"/>
      </cdr:nvSpPr>
      <cdr:spPr>
        <a:xfrm xmlns:a="http://schemas.openxmlformats.org/drawingml/2006/main">
          <a:off x="0" y="0"/>
          <a:ext cx="7707086" cy="4245542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none" rtlCol="0"/>
        <a:lstStyle xmlns:a="http://schemas.openxmlformats.org/drawingml/2006/main"/>
        <a:p xmlns:a="http://schemas.openxmlformats.org/drawingml/2006/main">
          <a:pPr algn="ctr"/>
          <a:r>
            <a:rPr lang="ru-RU" sz="3200" b="1" dirty="0" smtClean="0">
              <a:ln w="12700">
                <a:noFill/>
              </a:ln>
              <a:solidFill>
                <a:prstClr val="white"/>
              </a:solidFill>
              <a:effectLst>
                <a:glow rad="127000">
                  <a:prstClr val="black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rPr>
            <a:t>Вышли  на  региональный  этап 13 обучающихся:</a:t>
          </a:r>
        </a:p>
        <a:p xmlns:a="http://schemas.openxmlformats.org/drawingml/2006/main">
          <a:pPr algn="ctr"/>
          <a:r>
            <a:rPr lang="ru-RU" sz="3200" b="1" dirty="0" smtClean="0">
              <a:ln w="12700">
                <a:noFill/>
              </a:ln>
              <a:solidFill>
                <a:prstClr val="white"/>
              </a:solidFill>
              <a:effectLst>
                <a:glow rad="127000">
                  <a:prstClr val="black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rPr>
            <a:t>МБОУ «Репьевская школа» - 9</a:t>
          </a:r>
        </a:p>
        <a:p xmlns:a="http://schemas.openxmlformats.org/drawingml/2006/main">
          <a:pPr algn="ctr"/>
          <a:r>
            <a:rPr lang="ru-RU" sz="3200" b="1" dirty="0" smtClean="0">
              <a:ln w="12700">
                <a:noFill/>
              </a:ln>
              <a:solidFill>
                <a:prstClr val="white"/>
              </a:solidFill>
              <a:effectLst>
                <a:glow rad="127000">
                  <a:prstClr val="black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rPr>
            <a:t>МБОУ «Краснолипьевская школа» - 3</a:t>
          </a:r>
        </a:p>
        <a:p xmlns:a="http://schemas.openxmlformats.org/drawingml/2006/main">
          <a:pPr algn="ctr"/>
          <a:r>
            <a:rPr lang="ru-RU" sz="3200" b="1" dirty="0" smtClean="0">
              <a:ln w="12700">
                <a:noFill/>
              </a:ln>
              <a:solidFill>
                <a:prstClr val="white"/>
              </a:solidFill>
              <a:effectLst>
                <a:glow rad="127000">
                  <a:prstClr val="black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rPr>
            <a:t>МКОУ Усть-Муравлянская ООШ - 1</a:t>
          </a:r>
        </a:p>
        <a:p xmlns:a="http://schemas.openxmlformats.org/drawingml/2006/main">
          <a:pPr algn="ctr"/>
          <a:endParaRPr lang="ru-RU" sz="3200" b="1" dirty="0">
            <a:ln w="12700">
              <a:noFill/>
            </a:ln>
            <a:solidFill>
              <a:prstClr val="white"/>
            </a:solidFill>
            <a:effectLst>
              <a:glow rad="127000">
                <a:prstClr val="black"/>
              </a:glow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Times New Roman" panose="02020603050405020304" pitchFamily="18" charset="0"/>
            <a:cs typeface="Times New Roman" panose="02020603050405020304" pitchFamily="18" charset="0"/>
          </a:endParaRPr>
        </a:p>
        <a:p xmlns:a="http://schemas.openxmlformats.org/drawingml/2006/main">
          <a:pPr algn="ctr"/>
          <a:r>
            <a:rPr lang="ru-RU" sz="3200" b="1" dirty="0" smtClean="0">
              <a:ln w="12700">
                <a:noFill/>
              </a:ln>
              <a:solidFill>
                <a:prstClr val="white"/>
              </a:solidFill>
              <a:effectLst>
                <a:glow rad="127000">
                  <a:prstClr val="black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rPr>
            <a:t>2017 г - 8 обучающихся</a:t>
          </a:r>
        </a:p>
        <a:p xmlns:a="http://schemas.openxmlformats.org/drawingml/2006/main">
          <a:pPr algn="ctr"/>
          <a:r>
            <a:rPr lang="ru-RU" sz="3200" b="1" dirty="0" smtClean="0">
              <a:ln w="12700">
                <a:noFill/>
              </a:ln>
              <a:solidFill>
                <a:prstClr val="white"/>
              </a:solidFill>
              <a:effectLst>
                <a:glow rad="127000">
                  <a:prstClr val="black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rPr>
            <a:t>2016 г - 6 обучающихся</a:t>
          </a:r>
        </a:p>
        <a:p xmlns:a="http://schemas.openxmlformats.org/drawingml/2006/main">
          <a:pPr algn="ctr"/>
          <a:r>
            <a:rPr lang="ru-RU" sz="3200" b="1" dirty="0" smtClean="0">
              <a:ln w="12700">
                <a:noFill/>
              </a:ln>
              <a:solidFill>
                <a:prstClr val="white"/>
              </a:solidFill>
              <a:effectLst>
                <a:glow rad="127000">
                  <a:prstClr val="black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rPr>
            <a:t>2015 г - 4 обучающихся</a:t>
          </a:r>
        </a:p>
      </cdr:txBody>
    </cdr:sp>
  </cdr:relSizeAnchor>
</c:userShapes>
</file>

<file path=ppt/drawings/drawing5.xml><?xml version="1.0" encoding="utf-8"?>
<c:userShapes xmlns:c="http://schemas.openxmlformats.org/drawingml/2006/chart">
  <cdr:relSizeAnchor xmlns:cdr="http://schemas.openxmlformats.org/drawingml/2006/chartDrawing">
    <cdr:from>
      <cdr:x>0</cdr:x>
      <cdr:y>0</cdr:y>
    </cdr:from>
    <cdr:to>
      <cdr:x>1</cdr:x>
      <cdr:y>1</cdr:y>
    </cdr:to>
    <cdr:sp macro="" textlink="">
      <cdr:nvSpPr>
        <cdr:cNvPr id="3" name="TextBox 2"/>
        <cdr:cNvSpPr txBox="1"/>
      </cdr:nvSpPr>
      <cdr:spPr>
        <a:xfrm xmlns:a="http://schemas.openxmlformats.org/drawingml/2006/main">
          <a:off x="0" y="0"/>
          <a:ext cx="6264399" cy="4326239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none" rtlCol="0"/>
        <a:lstStyle xmlns:a="http://schemas.openxmlformats.org/drawingml/2006/main"/>
        <a:p xmlns:a="http://schemas.openxmlformats.org/drawingml/2006/main">
          <a:pPr algn="ctr"/>
          <a:r>
            <a:rPr lang="ru-RU" sz="3200" b="1" dirty="0" smtClean="0">
              <a:ln w="12700">
                <a:noFill/>
              </a:ln>
              <a:solidFill>
                <a:prstClr val="white"/>
              </a:solidFill>
              <a:effectLst>
                <a:glow rad="127000">
                  <a:prstClr val="black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rPr>
            <a:t>Выпускники 9 -х классов: СПО - 58 </a:t>
          </a:r>
        </a:p>
        <a:p xmlns:a="http://schemas.openxmlformats.org/drawingml/2006/main">
          <a:pPr algn="ctr"/>
          <a:r>
            <a:rPr lang="ru-RU" sz="3200" b="1" dirty="0">
              <a:ln w="12700">
                <a:noFill/>
              </a:ln>
              <a:solidFill>
                <a:prstClr val="white"/>
              </a:solidFill>
              <a:effectLst>
                <a:glow rad="127000">
                  <a:prstClr val="black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200" b="1" dirty="0" smtClean="0">
              <a:ln w="12700">
                <a:noFill/>
              </a:ln>
              <a:solidFill>
                <a:prstClr val="white"/>
              </a:solidFill>
              <a:effectLst>
                <a:glow rad="127000">
                  <a:prstClr val="black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rPr>
            <a:t>                                                    10 класс - 56</a:t>
          </a:r>
        </a:p>
        <a:p xmlns:a="http://schemas.openxmlformats.org/drawingml/2006/main">
          <a:pPr algn="ctr"/>
          <a:endParaRPr lang="ru-RU" sz="3200" b="1" dirty="0" smtClean="0">
            <a:ln w="12700">
              <a:noFill/>
            </a:ln>
            <a:solidFill>
              <a:prstClr val="white"/>
            </a:solidFill>
            <a:effectLst>
              <a:glow rad="127000">
                <a:prstClr val="black"/>
              </a:glow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Times New Roman" panose="02020603050405020304" pitchFamily="18" charset="0"/>
            <a:cs typeface="Times New Roman" panose="02020603050405020304" pitchFamily="18" charset="0"/>
          </a:endParaRPr>
        </a:p>
        <a:p xmlns:a="http://schemas.openxmlformats.org/drawingml/2006/main">
          <a:pPr algn="ctr"/>
          <a:r>
            <a:rPr lang="ru-RU" sz="3200" b="1" dirty="0" smtClean="0">
              <a:ln w="12700">
                <a:noFill/>
              </a:ln>
              <a:solidFill>
                <a:prstClr val="white"/>
              </a:solidFill>
              <a:effectLst>
                <a:glow rad="127000">
                  <a:prstClr val="black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rPr>
            <a:t>Выпускники 11 - х классов: ВУЗы - 43</a:t>
          </a:r>
        </a:p>
        <a:p xmlns:a="http://schemas.openxmlformats.org/drawingml/2006/main">
          <a:pPr algn="ctr"/>
          <a:r>
            <a:rPr lang="ru-RU" sz="3200" b="1" dirty="0">
              <a:ln w="12700">
                <a:noFill/>
              </a:ln>
              <a:solidFill>
                <a:prstClr val="white"/>
              </a:solidFill>
              <a:effectLst>
                <a:glow rad="127000">
                  <a:prstClr val="black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200" b="1" dirty="0" smtClean="0">
              <a:ln w="12700">
                <a:noFill/>
              </a:ln>
              <a:solidFill>
                <a:prstClr val="white"/>
              </a:solidFill>
              <a:effectLst>
                <a:glow rad="127000">
                  <a:prstClr val="black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rPr>
            <a:t>                                                  СПО - 15</a:t>
          </a:r>
        </a:p>
        <a:p xmlns:a="http://schemas.openxmlformats.org/drawingml/2006/main">
          <a:pPr algn="ctr"/>
          <a:endParaRPr lang="ru-RU" sz="3200" b="1" dirty="0">
            <a:ln w="12700">
              <a:noFill/>
            </a:ln>
            <a:solidFill>
              <a:prstClr val="white"/>
            </a:solidFill>
            <a:effectLst>
              <a:glow rad="127000">
                <a:prstClr val="black"/>
              </a:glow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Times New Roman" panose="02020603050405020304" pitchFamily="18" charset="0"/>
            <a:cs typeface="Times New Roman" panose="02020603050405020304" pitchFamily="18" charset="0"/>
          </a:endParaRPr>
        </a:p>
        <a:p xmlns:a="http://schemas.openxmlformats.org/drawingml/2006/main">
          <a:pPr algn="ctr"/>
          <a:r>
            <a:rPr lang="ru-RU" sz="3200" b="1" dirty="0" smtClean="0">
              <a:ln w="12700">
                <a:noFill/>
              </a:ln>
              <a:solidFill>
                <a:prstClr val="white"/>
              </a:solidFill>
              <a:effectLst>
                <a:glow rad="127000">
                  <a:prstClr val="black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rPr>
            <a:t>  </a:t>
          </a:r>
        </a:p>
      </cdr:txBody>
    </cdr:sp>
  </cdr:relSizeAnchor>
</c:userShapes>
</file>

<file path=ppt/drawings/drawing6.xml><?xml version="1.0" encoding="utf-8"?>
<c:userShapes xmlns:c="http://schemas.openxmlformats.org/drawingml/2006/chart">
  <cdr:relSizeAnchor xmlns:cdr="http://schemas.openxmlformats.org/drawingml/2006/chartDrawing">
    <cdr:from>
      <cdr:x>0.5082</cdr:x>
      <cdr:y>0.41414</cdr:y>
    </cdr:from>
    <cdr:to>
      <cdr:x>0.89867</cdr:x>
      <cdr:y>0.69697</cdr:y>
    </cdr:to>
    <cdr:sp macro="" textlink="">
      <cdr:nvSpPr>
        <cdr:cNvPr id="2" name="TextBox 1"/>
        <cdr:cNvSpPr txBox="1"/>
      </cdr:nvSpPr>
      <cdr:spPr>
        <a:xfrm xmlns:a="http://schemas.openxmlformats.org/drawingml/2006/main">
          <a:off x="2149668" y="1171575"/>
          <a:ext cx="1651672" cy="800100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none" rtlCol="0"/>
        <a:lstStyle xmlns:a="http://schemas.openxmlformats.org/drawingml/2006/main"/>
        <a:p xmlns:a="http://schemas.openxmlformats.org/drawingml/2006/main">
          <a:r>
            <a:rPr lang="ru-RU" sz="2000" b="1" dirty="0" smtClean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rPr>
            <a:t>От 35 до 55 лет</a:t>
          </a:r>
          <a:endParaRPr lang="ru-RU" sz="2000" b="1" dirty="0">
            <a:solidFill>
              <a:srgbClr val="7030A0"/>
            </a:solidFill>
            <a:latin typeface="Times New Roman" pitchFamily="18" charset="0"/>
            <a:cs typeface="Times New Roman" pitchFamily="18" charset="0"/>
          </a:endParaRPr>
        </a:p>
      </cdr:txBody>
    </cdr:sp>
  </cdr:relSizeAnchor>
  <cdr:relSizeAnchor xmlns:cdr="http://schemas.openxmlformats.org/drawingml/2006/chartDrawing">
    <cdr:from>
      <cdr:x>0.03097</cdr:x>
      <cdr:y>0.27569</cdr:y>
    </cdr:from>
    <cdr:to>
      <cdr:x>0.20219</cdr:x>
      <cdr:y>0.47323</cdr:y>
    </cdr:to>
    <cdr:sp macro="" textlink="">
      <cdr:nvSpPr>
        <cdr:cNvPr id="3" name="TextBox 2"/>
        <cdr:cNvSpPr txBox="1"/>
      </cdr:nvSpPr>
      <cdr:spPr>
        <a:xfrm xmlns:a="http://schemas.openxmlformats.org/drawingml/2006/main">
          <a:off x="235528" y="1276157"/>
          <a:ext cx="1302327" cy="914400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none" rtlCol="0"/>
        <a:lstStyle xmlns:a="http://schemas.openxmlformats.org/drawingml/2006/main"/>
        <a:p xmlns:a="http://schemas.openxmlformats.org/drawingml/2006/main">
          <a:endParaRPr lang="ru-RU" sz="1100" dirty="0"/>
        </a:p>
      </cdr:txBody>
    </cdr:sp>
  </cdr:relSizeAnchor>
  <cdr:relSizeAnchor xmlns:cdr="http://schemas.openxmlformats.org/drawingml/2006/chartDrawing">
    <cdr:from>
      <cdr:x>0.39261</cdr:x>
      <cdr:y>0.57456</cdr:y>
    </cdr:from>
    <cdr:to>
      <cdr:x>0.64828</cdr:x>
      <cdr:y>0.8589</cdr:y>
    </cdr:to>
    <cdr:sp macro="" textlink="">
      <cdr:nvSpPr>
        <cdr:cNvPr id="4" name="TextBox 3"/>
        <cdr:cNvSpPr txBox="1"/>
      </cdr:nvSpPr>
      <cdr:spPr>
        <a:xfrm xmlns:a="http://schemas.openxmlformats.org/drawingml/2006/main">
          <a:off x="1660714" y="1625398"/>
          <a:ext cx="1081475" cy="804377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none" rtlCol="0"/>
        <a:lstStyle xmlns:a="http://schemas.openxmlformats.org/drawingml/2006/main"/>
        <a:p xmlns:a="http://schemas.openxmlformats.org/drawingml/2006/main">
          <a:r>
            <a:rPr lang="ru-RU" sz="2000" b="1" dirty="0" smtClean="0">
              <a:latin typeface="Times New Roman" pitchFamily="18" charset="0"/>
              <a:cs typeface="Times New Roman" pitchFamily="18" charset="0"/>
            </a:rPr>
            <a:t> </a:t>
          </a:r>
          <a:endParaRPr lang="ru-RU" sz="2000" b="1" dirty="0">
            <a:latin typeface="Times New Roman" pitchFamily="18" charset="0"/>
            <a:cs typeface="Times New Roman" pitchFamily="18" charset="0"/>
          </a:endParaRPr>
        </a:p>
      </cdr:txBody>
    </cdr:sp>
  </cdr:relSizeAnchor>
  <cdr:relSizeAnchor xmlns:cdr="http://schemas.openxmlformats.org/drawingml/2006/chartDrawing">
    <cdr:from>
      <cdr:x>0.27505</cdr:x>
      <cdr:y>0.14998</cdr:y>
    </cdr:from>
    <cdr:to>
      <cdr:x>0.39526</cdr:x>
      <cdr:y>0.34752</cdr:y>
    </cdr:to>
    <cdr:sp macro="" textlink="">
      <cdr:nvSpPr>
        <cdr:cNvPr id="5" name="TextBox 4"/>
        <cdr:cNvSpPr txBox="1"/>
      </cdr:nvSpPr>
      <cdr:spPr>
        <a:xfrm xmlns:a="http://schemas.openxmlformats.org/drawingml/2006/main">
          <a:off x="2092037" y="694266"/>
          <a:ext cx="914400" cy="914400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none" rtlCol="0"/>
        <a:lstStyle xmlns:a="http://schemas.openxmlformats.org/drawingml/2006/main"/>
        <a:p xmlns:a="http://schemas.openxmlformats.org/drawingml/2006/main">
          <a:r>
            <a:rPr lang="ru-RU" sz="2000" b="1" dirty="0" smtClean="0">
              <a:latin typeface="Times New Roman" pitchFamily="18" charset="0"/>
              <a:cs typeface="Times New Roman" pitchFamily="18" charset="0"/>
            </a:rPr>
            <a:t> </a:t>
          </a:r>
        </a:p>
        <a:p xmlns:a="http://schemas.openxmlformats.org/drawingml/2006/main">
          <a:r>
            <a:rPr lang="ru-RU" sz="2000" b="1" dirty="0" smtClean="0">
              <a:latin typeface="Times New Roman" pitchFamily="18" charset="0"/>
              <a:cs typeface="Times New Roman" pitchFamily="18" charset="0"/>
            </a:rPr>
            <a:t> 13%</a:t>
          </a:r>
          <a:endParaRPr lang="ru-RU" sz="2000" b="1" dirty="0">
            <a:latin typeface="Times New Roman" pitchFamily="18" charset="0"/>
            <a:cs typeface="Times New Roman" pitchFamily="18" charset="0"/>
          </a:endParaRPr>
        </a:p>
      </cdr:txBody>
    </cdr:sp>
  </cdr:relSizeAnchor>
  <cdr:relSizeAnchor xmlns:cdr="http://schemas.openxmlformats.org/drawingml/2006/chartDrawing">
    <cdr:from>
      <cdr:x>0</cdr:x>
      <cdr:y>0.08586</cdr:y>
    </cdr:from>
    <cdr:to>
      <cdr:x>0.4393</cdr:x>
      <cdr:y>0.69835</cdr:y>
    </cdr:to>
    <cdr:sp macro="" textlink="">
      <cdr:nvSpPr>
        <cdr:cNvPr id="6" name="TextBox 5"/>
        <cdr:cNvSpPr txBox="1"/>
      </cdr:nvSpPr>
      <cdr:spPr>
        <a:xfrm xmlns:a="http://schemas.openxmlformats.org/drawingml/2006/main">
          <a:off x="0" y="242887"/>
          <a:ext cx="1858240" cy="1732693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none" rtlCol="0"/>
        <a:lstStyle xmlns:a="http://schemas.openxmlformats.org/drawingml/2006/main"/>
        <a:p xmlns:a="http://schemas.openxmlformats.org/drawingml/2006/main">
          <a:r>
            <a:rPr lang="ru-RU" sz="2000" b="1" dirty="0" smtClean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rPr>
            <a:t>Свыше 55 лет</a:t>
          </a:r>
          <a:endParaRPr lang="ru-RU" sz="2000" b="1" dirty="0">
            <a:solidFill>
              <a:srgbClr val="7030A0"/>
            </a:solidFill>
            <a:latin typeface="Times New Roman" pitchFamily="18" charset="0"/>
            <a:cs typeface="Times New Roman" pitchFamily="18" charset="0"/>
          </a:endParaRPr>
        </a:p>
      </cdr:txBody>
    </cdr:sp>
  </cdr:relSizeAnchor>
  <cdr:relSizeAnchor xmlns:cdr="http://schemas.openxmlformats.org/drawingml/2006/chartDrawing">
    <cdr:from>
      <cdr:x>0.37313</cdr:x>
      <cdr:y>0.18059</cdr:y>
    </cdr:from>
    <cdr:to>
      <cdr:x>0.51386</cdr:x>
      <cdr:y>0.47774</cdr:y>
    </cdr:to>
    <cdr:sp macro="" textlink="">
      <cdr:nvSpPr>
        <cdr:cNvPr id="8" name="TextBox 7"/>
        <cdr:cNvSpPr txBox="1"/>
      </cdr:nvSpPr>
      <cdr:spPr>
        <a:xfrm xmlns:a="http://schemas.openxmlformats.org/drawingml/2006/main">
          <a:off x="2424545" y="555719"/>
          <a:ext cx="914400" cy="914400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none" rtlCol="0"/>
        <a:lstStyle xmlns:a="http://schemas.openxmlformats.org/drawingml/2006/main"/>
        <a:p xmlns:a="http://schemas.openxmlformats.org/drawingml/2006/main">
          <a:endParaRPr lang="ru-RU" sz="2000" b="1" dirty="0">
            <a:latin typeface="Times New Roman" pitchFamily="18" charset="0"/>
            <a:cs typeface="Times New Roman" pitchFamily="18" charset="0"/>
          </a:endParaRPr>
        </a:p>
      </cdr:txBody>
    </cdr:sp>
  </cdr:relSizeAnchor>
  <cdr:relSizeAnchor xmlns:cdr="http://schemas.openxmlformats.org/drawingml/2006/chartDrawing">
    <cdr:from>
      <cdr:x>0.57103</cdr:x>
      <cdr:y>0.17677</cdr:y>
    </cdr:from>
    <cdr:to>
      <cdr:x>0.78721</cdr:x>
      <cdr:y>0.5</cdr:y>
    </cdr:to>
    <cdr:sp macro="" textlink="">
      <cdr:nvSpPr>
        <cdr:cNvPr id="9" name="TextBox 8"/>
        <cdr:cNvSpPr txBox="1"/>
      </cdr:nvSpPr>
      <cdr:spPr>
        <a:xfrm xmlns:a="http://schemas.openxmlformats.org/drawingml/2006/main">
          <a:off x="2415452" y="500063"/>
          <a:ext cx="914400" cy="914400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none" rtlCol="0"/>
        <a:lstStyle xmlns:a="http://schemas.openxmlformats.org/drawingml/2006/main"/>
        <a:p xmlns:a="http://schemas.openxmlformats.org/drawingml/2006/main">
          <a:endParaRPr lang="ru-RU" sz="1100" dirty="0"/>
        </a:p>
      </cdr:txBody>
    </cdr:sp>
  </cdr:relSizeAnchor>
  <cdr:relSizeAnchor xmlns:cdr="http://schemas.openxmlformats.org/drawingml/2006/chartDrawing">
    <cdr:from>
      <cdr:x>0.44606</cdr:x>
      <cdr:y>0.07576</cdr:y>
    </cdr:from>
    <cdr:to>
      <cdr:x>0.77369</cdr:x>
      <cdr:y>0.50505</cdr:y>
    </cdr:to>
    <cdr:sp macro="" textlink="">
      <cdr:nvSpPr>
        <cdr:cNvPr id="10" name="TextBox 9"/>
        <cdr:cNvSpPr txBox="1"/>
      </cdr:nvSpPr>
      <cdr:spPr>
        <a:xfrm xmlns:a="http://schemas.openxmlformats.org/drawingml/2006/main">
          <a:off x="1886815" y="214313"/>
          <a:ext cx="1385887" cy="1214437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none" rtlCol="0"/>
        <a:lstStyle xmlns:a="http://schemas.openxmlformats.org/drawingml/2006/main"/>
        <a:p xmlns:a="http://schemas.openxmlformats.org/drawingml/2006/main">
          <a:r>
            <a:rPr lang="ru-RU" sz="2000" b="1" dirty="0" smtClean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rPr>
            <a:t>До 35 лет</a:t>
          </a:r>
          <a:endParaRPr lang="ru-RU" sz="2000" b="1" dirty="0">
            <a:solidFill>
              <a:srgbClr val="7030A0"/>
            </a:solidFill>
            <a:latin typeface="Times New Roman" pitchFamily="18" charset="0"/>
            <a:cs typeface="Times New Roman" pitchFamily="18" charset="0"/>
          </a:endParaRPr>
        </a:p>
      </cdr:txBody>
    </cdr:sp>
  </cdr:relSizeAnchor>
</c:userShape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12C993C-042C-4EFF-86B2-DC4B5E7610C0}" type="datetimeFigureOut">
              <a:rPr lang="ru-RU" smtClean="0"/>
              <a:pPr/>
              <a:t>30.08.2018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A302FA6-F124-42C2-9DC5-E15D40CFE2D2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67690321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F66989-AB08-4A1D-A2B2-240CE2CFC448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30.08.2018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09DA20-F2A0-4411-8B2F-4D2F0FA03E7A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44847659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F66989-AB08-4A1D-A2B2-240CE2CFC448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30.08.2018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09DA20-F2A0-4411-8B2F-4D2F0FA03E7A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50896794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F66989-AB08-4A1D-A2B2-240CE2CFC448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30.08.2018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09DA20-F2A0-4411-8B2F-4D2F0FA03E7A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32761301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F66989-AB08-4A1D-A2B2-240CE2CFC448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30.08.2018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09DA20-F2A0-4411-8B2F-4D2F0FA03E7A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59692503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F66989-AB08-4A1D-A2B2-240CE2CFC448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30.08.2018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09DA20-F2A0-4411-8B2F-4D2F0FA03E7A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20166639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F66989-AB08-4A1D-A2B2-240CE2CFC448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30.08.2018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09DA20-F2A0-4411-8B2F-4D2F0FA03E7A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68195599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F66989-AB08-4A1D-A2B2-240CE2CFC448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30.08.2018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09DA20-F2A0-4411-8B2F-4D2F0FA03E7A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07518271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F66989-AB08-4A1D-A2B2-240CE2CFC448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30.08.2018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09DA20-F2A0-4411-8B2F-4D2F0FA03E7A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07009944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F66989-AB08-4A1D-A2B2-240CE2CFC448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30.08.2018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09DA20-F2A0-4411-8B2F-4D2F0FA03E7A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75858089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F66989-AB08-4A1D-A2B2-240CE2CFC448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30.08.2018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09DA20-F2A0-4411-8B2F-4D2F0FA03E7A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6360997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F66989-AB08-4A1D-A2B2-240CE2CFC448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30.08.2018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09DA20-F2A0-4411-8B2F-4D2F0FA03E7A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425497555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tint val="66000"/>
                <a:satMod val="160000"/>
              </a:schemeClr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4F66989-AB08-4A1D-A2B2-240CE2CFC448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30.08.2018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309DA20-F2A0-4411-8B2F-4D2F0FA03E7A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51416599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4" Type="http://schemas.openxmlformats.org/officeDocument/2006/relationships/chart" Target="../charts/char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4" Type="http://schemas.openxmlformats.org/officeDocument/2006/relationships/chart" Target="../charts/char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5" Type="http://schemas.openxmlformats.org/officeDocument/2006/relationships/chart" Target="../charts/chart4.xml"/><Relationship Id="rId4" Type="http://schemas.openxmlformats.org/officeDocument/2006/relationships/chart" Target="../charts/chart3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4" Type="http://schemas.openxmlformats.org/officeDocument/2006/relationships/chart" Target="../charts/chart5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4" Type="http://schemas.openxmlformats.org/officeDocument/2006/relationships/chart" Target="../charts/chart6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eg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jpeg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obobshhenie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371600" y="0"/>
            <a:ext cx="9088582" cy="68580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678873" y="1828800"/>
            <a:ext cx="11111345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000" b="1" dirty="0" smtClean="0">
                <a:ln w="12700">
                  <a:noFill/>
                </a:ln>
                <a:solidFill>
                  <a:prstClr val="white"/>
                </a:solidFill>
                <a:effectLst>
                  <a:glow rad="127000">
                    <a:prstClr val="black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Августовское  совещание </a:t>
            </a:r>
          </a:p>
          <a:p>
            <a:pPr algn="ctr"/>
            <a:r>
              <a:rPr lang="ru-RU" sz="4000" b="1" dirty="0" smtClean="0">
                <a:ln w="12700">
                  <a:noFill/>
                </a:ln>
                <a:solidFill>
                  <a:prstClr val="white"/>
                </a:solidFill>
                <a:effectLst>
                  <a:glow rad="127000">
                    <a:prstClr val="black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педагогических  работников </a:t>
            </a:r>
          </a:p>
          <a:p>
            <a:pPr algn="ctr"/>
            <a:r>
              <a:rPr lang="ru-RU" sz="4000" b="1" dirty="0" smtClean="0">
                <a:ln w="12700">
                  <a:noFill/>
                </a:ln>
                <a:solidFill>
                  <a:prstClr val="white"/>
                </a:solidFill>
                <a:effectLst>
                  <a:glow rad="127000">
                    <a:prstClr val="black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Репьевского  муниципального  района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3942464" y="4959926"/>
            <a:ext cx="3802227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b="1" i="1" dirty="0" smtClean="0">
                <a:ln w="12700">
                  <a:noFill/>
                </a:ln>
                <a:solidFill>
                  <a:prstClr val="white"/>
                </a:solidFill>
                <a:effectLst>
                  <a:glow rad="127000">
                    <a:prstClr val="black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с. Репьевка</a:t>
            </a:r>
          </a:p>
          <a:p>
            <a:pPr algn="ctr"/>
            <a:r>
              <a:rPr lang="ru-RU" sz="2800" b="1" i="1" dirty="0" smtClean="0">
                <a:ln w="12700">
                  <a:noFill/>
                </a:ln>
                <a:solidFill>
                  <a:prstClr val="white"/>
                </a:solidFill>
                <a:effectLst>
                  <a:glow rad="127000">
                    <a:prstClr val="black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2018 год </a:t>
            </a:r>
            <a:endParaRPr lang="ru-RU" sz="28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2232902" y="648695"/>
            <a:ext cx="10073225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sz="2000" dirty="0">
              <a:solidFill>
                <a:prstClr val="black"/>
              </a:solidFill>
              <a:effectLst>
                <a:glow rad="127000">
                  <a:prstClr val="black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239268" y="1744044"/>
            <a:ext cx="11713463" cy="32932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600" b="1" dirty="0" smtClean="0">
                <a:ln w="12700">
                  <a:noFill/>
                </a:ln>
                <a:solidFill>
                  <a:prstClr val="white"/>
                </a:solidFill>
                <a:effectLst>
                  <a:glow rad="127000">
                    <a:prstClr val="black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Деятельность муниципальной системы  образования </a:t>
            </a:r>
          </a:p>
          <a:p>
            <a:pPr algn="ctr"/>
            <a:r>
              <a:rPr lang="ru-RU" sz="3600" b="1" dirty="0" smtClean="0">
                <a:ln w="12700">
                  <a:noFill/>
                </a:ln>
                <a:solidFill>
                  <a:prstClr val="white"/>
                </a:solidFill>
                <a:effectLst>
                  <a:glow rad="127000">
                    <a:prstClr val="black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по обеспечению качества образования</a:t>
            </a:r>
          </a:p>
          <a:p>
            <a:pPr algn="ctr"/>
            <a:endParaRPr lang="ru-RU" sz="3600" b="1" dirty="0">
              <a:ln w="12700">
                <a:noFill/>
              </a:ln>
              <a:solidFill>
                <a:prstClr val="white"/>
              </a:solidFill>
              <a:effectLst>
                <a:glow rad="127000">
                  <a:prstClr val="black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 algn="just">
              <a:buFontTx/>
              <a:buAutoNum type="arabicParenR"/>
            </a:pPr>
            <a:endParaRPr lang="ru-RU" sz="2000" b="1" dirty="0" smtClean="0">
              <a:ln w="12700">
                <a:noFill/>
              </a:ln>
              <a:solidFill>
                <a:prstClr val="white"/>
              </a:solidFill>
              <a:effectLst>
                <a:glow rad="127000">
                  <a:prstClr val="black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 algn="just">
              <a:buFontTx/>
              <a:buAutoNum type="arabicParenR"/>
            </a:pPr>
            <a:endParaRPr lang="ru-RU" sz="2000" b="1" dirty="0">
              <a:ln w="12700">
                <a:noFill/>
              </a:ln>
              <a:solidFill>
                <a:prstClr val="white"/>
              </a:solidFill>
              <a:effectLst>
                <a:glow rad="127000">
                  <a:prstClr val="black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endParaRPr lang="ru-RU" sz="2000" b="1" dirty="0">
              <a:ln w="12700">
                <a:noFill/>
              </a:ln>
              <a:solidFill>
                <a:prstClr val="white"/>
              </a:solidFill>
              <a:effectLst>
                <a:glow rad="127000">
                  <a:prstClr val="black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endParaRPr lang="ru-RU" sz="2000" b="1" dirty="0">
              <a:ln w="12700">
                <a:noFill/>
              </a:ln>
              <a:solidFill>
                <a:prstClr val="white"/>
              </a:solidFill>
              <a:effectLst>
                <a:glow rad="127000">
                  <a:prstClr val="black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endParaRPr lang="ru-RU" sz="2000" b="1" dirty="0">
              <a:ln w="12700">
                <a:noFill/>
              </a:ln>
              <a:solidFill>
                <a:prstClr val="white"/>
              </a:solidFill>
              <a:effectLst>
                <a:glow rad="127000">
                  <a:prstClr val="black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99125" y="353566"/>
            <a:ext cx="1978548" cy="1484621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 rot="20596982">
            <a:off x="1209040" y="869186"/>
            <a:ext cx="358718" cy="453380"/>
          </a:xfrm>
          <a:prstGeom prst="rect">
            <a:avLst/>
          </a:prstGeom>
        </p:spPr>
      </p:pic>
      <p:sp>
        <p:nvSpPr>
          <p:cNvPr id="9" name="Прямоугольник 8"/>
          <p:cNvSpPr/>
          <p:nvPr/>
        </p:nvSpPr>
        <p:spPr>
          <a:xfrm>
            <a:off x="457199" y="4860159"/>
            <a:ext cx="11402291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400" b="1" i="1" dirty="0" smtClean="0">
                <a:ln w="12700">
                  <a:noFill/>
                </a:ln>
                <a:solidFill>
                  <a:prstClr val="white"/>
                </a:solidFill>
                <a:effectLst>
                  <a:glow rad="127000">
                    <a:prstClr val="black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Докладчик:</a:t>
            </a:r>
            <a:r>
              <a:rPr lang="ru-RU" sz="2400" b="1" dirty="0" smtClean="0">
                <a:ln w="12700">
                  <a:noFill/>
                </a:ln>
                <a:solidFill>
                  <a:prstClr val="white"/>
                </a:solidFill>
                <a:effectLst>
                  <a:glow rad="127000">
                    <a:prstClr val="black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 Шаповалова  Людмила  Владимировна, руководитель  Отдела  по  образованию  администрации  Репьевского  муниципального  района</a:t>
            </a:r>
            <a:endParaRPr lang="ru-RU" sz="2400" b="1" dirty="0">
              <a:ln w="12700">
                <a:noFill/>
              </a:ln>
              <a:solidFill>
                <a:prstClr val="white"/>
              </a:solidFill>
              <a:effectLst>
                <a:glow rad="127000">
                  <a:prstClr val="black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190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2232902" y="648695"/>
            <a:ext cx="10073225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sz="2000" dirty="0">
              <a:solidFill>
                <a:prstClr val="black"/>
              </a:solidFill>
              <a:effectLst>
                <a:glow rad="127000">
                  <a:prstClr val="black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478537" y="1579417"/>
            <a:ext cx="11713463" cy="65556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 algn="ctr"/>
            <a:r>
              <a:rPr lang="ru-RU" sz="3600" b="1" dirty="0" smtClean="0">
                <a:ln w="12700">
                  <a:noFill/>
                </a:ln>
                <a:solidFill>
                  <a:prstClr val="white"/>
                </a:solidFill>
                <a:effectLst>
                  <a:glow rad="127000">
                    <a:prstClr val="black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Сеть  образовательных  учреждений  района:</a:t>
            </a:r>
          </a:p>
          <a:p>
            <a:pPr marL="457200" indent="-457200"/>
            <a:endParaRPr lang="ru-RU" sz="2800" b="1" dirty="0" smtClean="0">
              <a:ln w="12700">
                <a:noFill/>
              </a:ln>
              <a:solidFill>
                <a:prstClr val="white"/>
              </a:solidFill>
              <a:effectLst>
                <a:glow rad="127000">
                  <a:prstClr val="black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indent="-457200">
              <a:buFont typeface="Wingdings" panose="05000000000000000000" pitchFamily="2" charset="2"/>
              <a:buChar char="ü"/>
            </a:pPr>
            <a:r>
              <a:rPr lang="ru-RU" sz="3200" b="1" dirty="0" smtClean="0">
                <a:ln w="12700">
                  <a:noFill/>
                </a:ln>
                <a:solidFill>
                  <a:prstClr val="white"/>
                </a:solidFill>
                <a:effectLst>
                  <a:glow rad="127000">
                    <a:prstClr val="black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Средние  общеобразовательные  школы  -  6 </a:t>
            </a:r>
          </a:p>
          <a:p>
            <a:pPr marL="457200" indent="-457200">
              <a:buFont typeface="Wingdings" panose="05000000000000000000" pitchFamily="2" charset="2"/>
              <a:buChar char="ü"/>
            </a:pPr>
            <a:r>
              <a:rPr lang="ru-RU" sz="3200" b="1" dirty="0" smtClean="0">
                <a:ln w="12700">
                  <a:noFill/>
                </a:ln>
                <a:solidFill>
                  <a:prstClr val="white"/>
                </a:solidFill>
                <a:effectLst>
                  <a:glow rad="127000">
                    <a:prstClr val="black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Основные  общеобразовательные  школы  - 2</a:t>
            </a:r>
          </a:p>
          <a:p>
            <a:pPr marL="457200" indent="-457200">
              <a:buFont typeface="Wingdings" panose="05000000000000000000" pitchFamily="2" charset="2"/>
              <a:buChar char="ü"/>
            </a:pPr>
            <a:r>
              <a:rPr lang="ru-RU" sz="3200" b="1" dirty="0" smtClean="0">
                <a:ln w="12700">
                  <a:noFill/>
                </a:ln>
                <a:solidFill>
                  <a:prstClr val="white"/>
                </a:solidFill>
                <a:effectLst>
                  <a:glow rad="127000">
                    <a:prstClr val="black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Структурное подразделение  - 1</a:t>
            </a:r>
          </a:p>
          <a:p>
            <a:pPr marL="457200" indent="-457200">
              <a:buFont typeface="Wingdings" panose="05000000000000000000" pitchFamily="2" charset="2"/>
              <a:buChar char="ü"/>
            </a:pPr>
            <a:r>
              <a:rPr lang="ru-RU" sz="3200" b="1" dirty="0" smtClean="0">
                <a:ln w="12700">
                  <a:noFill/>
                </a:ln>
                <a:solidFill>
                  <a:prstClr val="white"/>
                </a:solidFill>
                <a:effectLst>
                  <a:glow rad="127000">
                    <a:prstClr val="black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Дошкольные  учреждения  - 1</a:t>
            </a:r>
          </a:p>
          <a:p>
            <a:pPr marL="457200" indent="-457200">
              <a:buFont typeface="Wingdings" panose="05000000000000000000" pitchFamily="2" charset="2"/>
              <a:buChar char="ü"/>
            </a:pPr>
            <a:r>
              <a:rPr lang="ru-RU" sz="3200" b="1" dirty="0" smtClean="0">
                <a:ln w="12700">
                  <a:noFill/>
                </a:ln>
                <a:solidFill>
                  <a:prstClr val="white"/>
                </a:solidFill>
                <a:effectLst>
                  <a:glow rad="127000">
                    <a:prstClr val="black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Отделения  дошкольного  образования  - 7</a:t>
            </a:r>
          </a:p>
          <a:p>
            <a:pPr marL="457200" indent="-457200">
              <a:buFont typeface="Wingdings" panose="05000000000000000000" pitchFamily="2" charset="2"/>
              <a:buChar char="ü"/>
            </a:pPr>
            <a:r>
              <a:rPr lang="ru-RU" sz="3200" b="1" dirty="0" smtClean="0">
                <a:ln w="12700">
                  <a:noFill/>
                </a:ln>
                <a:solidFill>
                  <a:prstClr val="white"/>
                </a:solidFill>
                <a:effectLst>
                  <a:glow rad="127000">
                    <a:prstClr val="black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Учреждения  дополнительного  образования - 2</a:t>
            </a:r>
          </a:p>
          <a:p>
            <a:pPr marL="457200" indent="-457200">
              <a:buFont typeface="Wingdings" panose="05000000000000000000" pitchFamily="2" charset="2"/>
              <a:buChar char="ü"/>
            </a:pPr>
            <a:endParaRPr lang="ru-RU" sz="3200" b="1" dirty="0" smtClean="0">
              <a:ln w="12700">
                <a:noFill/>
              </a:ln>
              <a:solidFill>
                <a:prstClr val="white"/>
              </a:solidFill>
              <a:effectLst>
                <a:glow rad="127000">
                  <a:prstClr val="black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3200" b="1" dirty="0">
                <a:ln w="12700">
                  <a:noFill/>
                </a:ln>
                <a:solidFill>
                  <a:prstClr val="white"/>
                </a:solidFill>
                <a:effectLst>
                  <a:glow rad="127000">
                    <a:prstClr val="black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b="1" dirty="0" smtClean="0">
                <a:ln w="12700">
                  <a:noFill/>
                </a:ln>
                <a:solidFill>
                  <a:prstClr val="white"/>
                </a:solidFill>
                <a:effectLst>
                  <a:glow rad="127000">
                    <a:prstClr val="black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   </a:t>
            </a:r>
            <a:endParaRPr lang="ru-RU" sz="3200" b="1" dirty="0">
              <a:ln w="12700">
                <a:noFill/>
              </a:ln>
              <a:solidFill>
                <a:prstClr val="white"/>
              </a:solidFill>
              <a:effectLst>
                <a:glow rad="127000">
                  <a:prstClr val="black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 algn="just">
              <a:buFontTx/>
              <a:buAutoNum type="arabicParenR"/>
            </a:pPr>
            <a:endParaRPr lang="ru-RU" sz="2000" b="1" dirty="0" smtClean="0">
              <a:ln w="12700">
                <a:noFill/>
              </a:ln>
              <a:solidFill>
                <a:prstClr val="white"/>
              </a:solidFill>
              <a:effectLst>
                <a:glow rad="127000">
                  <a:prstClr val="black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 algn="just">
              <a:buFontTx/>
              <a:buAutoNum type="arabicParenR"/>
            </a:pPr>
            <a:endParaRPr lang="ru-RU" sz="2000" b="1" dirty="0">
              <a:ln w="12700">
                <a:noFill/>
              </a:ln>
              <a:solidFill>
                <a:prstClr val="white"/>
              </a:solidFill>
              <a:effectLst>
                <a:glow rad="127000">
                  <a:prstClr val="black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endParaRPr lang="ru-RU" sz="2000" b="1" dirty="0">
              <a:ln w="12700">
                <a:noFill/>
              </a:ln>
              <a:solidFill>
                <a:prstClr val="white"/>
              </a:solidFill>
              <a:effectLst>
                <a:glow rad="127000">
                  <a:prstClr val="black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endParaRPr lang="ru-RU" sz="2000" b="1" dirty="0">
              <a:ln w="12700">
                <a:noFill/>
              </a:ln>
              <a:solidFill>
                <a:prstClr val="white"/>
              </a:solidFill>
              <a:effectLst>
                <a:glow rad="127000">
                  <a:prstClr val="black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endParaRPr lang="ru-RU" sz="2000" b="1" dirty="0">
              <a:ln w="12700">
                <a:noFill/>
              </a:ln>
              <a:solidFill>
                <a:prstClr val="white"/>
              </a:solidFill>
              <a:effectLst>
                <a:glow rad="127000">
                  <a:prstClr val="black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99125" y="353566"/>
            <a:ext cx="1978548" cy="1484621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 rot="20596982">
            <a:off x="1209040" y="869186"/>
            <a:ext cx="358718" cy="4533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4973853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 6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353566"/>
            <a:ext cx="2377673" cy="1484621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 rot="20596982">
            <a:off x="1209040" y="869186"/>
            <a:ext cx="358718" cy="453380"/>
          </a:xfrm>
          <a:prstGeom prst="rect">
            <a:avLst/>
          </a:prstGeom>
        </p:spPr>
      </p:pic>
      <p:sp>
        <p:nvSpPr>
          <p:cNvPr id="10" name="Прямоугольник 9"/>
          <p:cNvSpPr/>
          <p:nvPr/>
        </p:nvSpPr>
        <p:spPr>
          <a:xfrm>
            <a:off x="955965" y="415636"/>
            <a:ext cx="10958944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b="1" dirty="0" smtClean="0">
                <a:ln w="12700">
                  <a:noFill/>
                </a:ln>
                <a:solidFill>
                  <a:prstClr val="white"/>
                </a:solidFill>
                <a:effectLst>
                  <a:glow rad="127000">
                    <a:prstClr val="black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         </a:t>
            </a:r>
            <a:r>
              <a:rPr lang="ru-RU" sz="3200" b="1" dirty="0" smtClean="0">
                <a:ln w="12700">
                  <a:noFill/>
                </a:ln>
                <a:solidFill>
                  <a:prstClr val="white"/>
                </a:solidFill>
                <a:effectLst>
                  <a:glow rad="127000">
                    <a:prstClr val="black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Численность  детей,  получающих  дошкольную</a:t>
            </a:r>
          </a:p>
          <a:p>
            <a:r>
              <a:rPr lang="ru-RU" sz="3200" b="1" dirty="0" smtClean="0">
                <a:ln w="12700">
                  <a:noFill/>
                </a:ln>
                <a:solidFill>
                  <a:prstClr val="white"/>
                </a:solidFill>
                <a:effectLst>
                  <a:glow rad="127000">
                    <a:prstClr val="black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образовательную  услугу</a:t>
            </a:r>
            <a:endParaRPr lang="ru-RU" sz="3200" dirty="0"/>
          </a:p>
        </p:txBody>
      </p:sp>
      <p:sp>
        <p:nvSpPr>
          <p:cNvPr id="11" name="TextBox 10"/>
          <p:cNvSpPr txBox="1"/>
          <p:nvPr/>
        </p:nvSpPr>
        <p:spPr>
          <a:xfrm>
            <a:off x="5264727" y="2576945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ru-RU" dirty="0"/>
          </a:p>
        </p:txBody>
      </p:sp>
      <p:graphicFrame>
        <p:nvGraphicFramePr>
          <p:cNvPr id="13" name="Таблица 12"/>
          <p:cNvGraphicFramePr>
            <a:graphicFrameLocks noGrp="1"/>
          </p:cNvGraphicFramePr>
          <p:nvPr/>
        </p:nvGraphicFramePr>
        <p:xfrm>
          <a:off x="1824182" y="1676399"/>
          <a:ext cx="9662969" cy="4731493"/>
        </p:xfrm>
        <a:graphic>
          <a:graphicData uri="http://schemas.openxmlformats.org/drawingml/2006/table">
            <a:tbl>
              <a:tblPr firstRow="1" bandRow="1">
                <a:tableStyleId>{7DF18680-E054-41AD-8BC1-D1AEF772440D}</a:tableStyleId>
              </a:tblPr>
              <a:tblGrid>
                <a:gridCol w="2282805"/>
                <a:gridCol w="1508001"/>
                <a:gridCol w="1614487"/>
                <a:gridCol w="1500188"/>
                <a:gridCol w="1378744"/>
                <a:gridCol w="1378744"/>
              </a:tblGrid>
              <a:tr h="633768">
                <a:tc>
                  <a:txBody>
                    <a:bodyPr/>
                    <a:lstStyle/>
                    <a:p>
                      <a:endParaRPr lang="ru-RU" sz="2400" dirty="0" smtClean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  <a:p>
                      <a:r>
                        <a:rPr lang="ru-RU" sz="2400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Показатели</a:t>
                      </a:r>
                      <a:endParaRPr lang="ru-RU" sz="2400" b="1" dirty="0">
                        <a:solidFill>
                          <a:srgbClr val="00206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400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2014</a:t>
                      </a:r>
                      <a:endParaRPr lang="ru-RU" sz="2400" b="1" dirty="0">
                        <a:solidFill>
                          <a:srgbClr val="00206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400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2015</a:t>
                      </a:r>
                    </a:p>
                    <a:p>
                      <a:endParaRPr lang="ru-RU" sz="2400" b="1" dirty="0">
                        <a:solidFill>
                          <a:srgbClr val="00206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400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2016</a:t>
                      </a:r>
                    </a:p>
                    <a:p>
                      <a:endParaRPr lang="ru-RU" sz="2400" b="1" dirty="0">
                        <a:solidFill>
                          <a:srgbClr val="00206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400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2017</a:t>
                      </a:r>
                    </a:p>
                    <a:p>
                      <a:endParaRPr lang="ru-RU" sz="2400" b="1" dirty="0">
                        <a:solidFill>
                          <a:srgbClr val="00206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400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2018</a:t>
                      </a:r>
                    </a:p>
                    <a:p>
                      <a:r>
                        <a:rPr lang="ru-RU" sz="2400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на 20 августа</a:t>
                      </a:r>
                    </a:p>
                    <a:p>
                      <a:endParaRPr lang="ru-RU" sz="2400" b="1" dirty="0">
                        <a:solidFill>
                          <a:srgbClr val="00206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1868832">
                <a:tc>
                  <a:txBody>
                    <a:bodyPr/>
                    <a:lstStyle/>
                    <a:p>
                      <a:endParaRPr lang="ru-RU" sz="2400" dirty="0" smtClean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  <a:p>
                      <a:r>
                        <a:rPr lang="ru-RU" sz="2400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Всего </a:t>
                      </a:r>
                    </a:p>
                    <a:p>
                      <a:r>
                        <a:rPr lang="ru-RU" sz="2400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детей</a:t>
                      </a:r>
                      <a:endParaRPr lang="ru-RU" sz="2400" b="1" dirty="0">
                        <a:solidFill>
                          <a:srgbClr val="0070C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sz="2400" dirty="0" smtClean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  <a:p>
                      <a:pPr algn="ctr"/>
                      <a:endParaRPr lang="ru-RU" sz="2400" dirty="0" smtClean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  <a:p>
                      <a:pPr algn="ctr"/>
                      <a:r>
                        <a:rPr lang="ru-RU" sz="2400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420</a:t>
                      </a:r>
                      <a:endParaRPr lang="ru-RU" sz="2400" b="1" dirty="0">
                        <a:solidFill>
                          <a:srgbClr val="0070C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sz="2400" dirty="0" smtClean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  <a:p>
                      <a:pPr algn="ctr"/>
                      <a:endParaRPr lang="ru-RU" sz="2400" dirty="0" smtClean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  <a:p>
                      <a:pPr algn="ctr"/>
                      <a:r>
                        <a:rPr lang="ru-RU" sz="2400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481</a:t>
                      </a:r>
                      <a:endParaRPr lang="ru-RU" sz="2400" b="1" dirty="0">
                        <a:solidFill>
                          <a:srgbClr val="0070C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sz="2400" dirty="0" smtClean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  <a:p>
                      <a:pPr algn="ctr"/>
                      <a:endParaRPr lang="ru-RU" sz="2400" dirty="0" smtClean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  <a:p>
                      <a:pPr algn="ctr"/>
                      <a:r>
                        <a:rPr lang="ru-RU" sz="2400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483</a:t>
                      </a:r>
                      <a:endParaRPr lang="ru-RU" sz="2400" b="1" dirty="0">
                        <a:solidFill>
                          <a:srgbClr val="0070C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sz="2400" dirty="0" smtClean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  <a:p>
                      <a:pPr algn="ctr"/>
                      <a:endParaRPr lang="ru-RU" sz="2400" dirty="0" smtClean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  <a:p>
                      <a:pPr algn="ctr"/>
                      <a:r>
                        <a:rPr lang="ru-RU" sz="2400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549</a:t>
                      </a:r>
                      <a:endParaRPr lang="ru-RU" sz="2400" b="1" dirty="0">
                        <a:solidFill>
                          <a:srgbClr val="0070C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sz="2400" dirty="0" smtClean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  <a:p>
                      <a:pPr algn="ctr"/>
                      <a:endParaRPr lang="ru-RU" sz="2400" dirty="0" smtClean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  <a:p>
                      <a:pPr algn="ctr"/>
                      <a:r>
                        <a:rPr lang="ru-RU" sz="2400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554</a:t>
                      </a:r>
                      <a:endParaRPr lang="ru-RU" sz="2400" b="1" dirty="0">
                        <a:solidFill>
                          <a:srgbClr val="0070C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1308181">
                <a:tc>
                  <a:txBody>
                    <a:bodyPr/>
                    <a:lstStyle/>
                    <a:p>
                      <a:endParaRPr lang="ru-RU" sz="2400" dirty="0" smtClean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  <a:p>
                      <a:r>
                        <a:rPr lang="ru-RU" sz="2400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Число групп</a:t>
                      </a:r>
                      <a:endParaRPr lang="ru-RU" sz="2400" b="1" dirty="0">
                        <a:solidFill>
                          <a:srgbClr val="0070C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sz="2400" dirty="0" smtClean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  <a:p>
                      <a:pPr algn="ctr"/>
                      <a:r>
                        <a:rPr lang="ru-RU" sz="2400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18</a:t>
                      </a:r>
                      <a:endParaRPr lang="ru-RU" sz="2400" b="1" dirty="0">
                        <a:solidFill>
                          <a:srgbClr val="0070C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sz="2400" dirty="0" smtClean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  <a:p>
                      <a:pPr algn="ctr"/>
                      <a:r>
                        <a:rPr lang="ru-RU" sz="2400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18</a:t>
                      </a:r>
                      <a:endParaRPr lang="ru-RU" sz="2400" b="1" dirty="0">
                        <a:solidFill>
                          <a:srgbClr val="0070C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sz="2400" dirty="0" smtClean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  <a:p>
                      <a:pPr algn="ctr"/>
                      <a:r>
                        <a:rPr lang="ru-RU" sz="2400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18</a:t>
                      </a:r>
                      <a:endParaRPr lang="ru-RU" sz="2400" b="1" dirty="0">
                        <a:solidFill>
                          <a:srgbClr val="0070C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sz="2400" dirty="0" smtClean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  <a:p>
                      <a:pPr algn="ctr"/>
                      <a:r>
                        <a:rPr lang="ru-RU" sz="2400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18</a:t>
                      </a:r>
                      <a:endParaRPr lang="ru-RU" sz="2400" b="1" dirty="0">
                        <a:solidFill>
                          <a:srgbClr val="0070C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sz="2400" dirty="0" smtClean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  <a:p>
                      <a:pPr algn="ctr"/>
                      <a:r>
                        <a:rPr lang="ru-RU" sz="2400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18</a:t>
                      </a:r>
                      <a:endParaRPr lang="ru-RU" sz="2400" b="1" dirty="0">
                        <a:solidFill>
                          <a:srgbClr val="0070C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xmlns="" val="22681655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239268" y="1744044"/>
            <a:ext cx="11713463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ru-RU" sz="3200" b="1" dirty="0">
              <a:ln w="12700">
                <a:noFill/>
              </a:ln>
              <a:solidFill>
                <a:prstClr val="white"/>
              </a:solidFill>
              <a:effectLst>
                <a:glow rad="127000">
                  <a:prstClr val="black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indent="-285750"/>
            <a:endParaRPr lang="ru-RU" sz="2400" b="1" dirty="0" smtClean="0">
              <a:ln w="12700">
                <a:noFill/>
              </a:ln>
              <a:solidFill>
                <a:prstClr val="white"/>
              </a:solidFill>
              <a:effectLst>
                <a:glow rad="127000">
                  <a:prstClr val="black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99125" y="353566"/>
            <a:ext cx="1978548" cy="1484621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 rot="20596982">
            <a:off x="1209040" y="869186"/>
            <a:ext cx="358718" cy="453380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>
          <a:xfrm>
            <a:off x="2057400" y="235528"/>
            <a:ext cx="9915525" cy="13542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b="1" dirty="0" smtClean="0">
                <a:ln w="12700">
                  <a:noFill/>
                </a:ln>
                <a:solidFill>
                  <a:prstClr val="white"/>
                </a:solidFill>
                <a:effectLst>
                  <a:glow rad="127000">
                    <a:prstClr val="black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Кадровый  состав системы дошкольного образования</a:t>
            </a:r>
          </a:p>
          <a:p>
            <a:endParaRPr lang="ru-RU" dirty="0"/>
          </a:p>
        </p:txBody>
      </p:sp>
      <p:graphicFrame>
        <p:nvGraphicFramePr>
          <p:cNvPr id="11" name="Диаграмма 10"/>
          <p:cNvGraphicFramePr/>
          <p:nvPr/>
        </p:nvGraphicFramePr>
        <p:xfrm>
          <a:off x="1527898" y="1128713"/>
          <a:ext cx="4229965" cy="288607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12" name="TextBox 11"/>
          <p:cNvSpPr txBox="1"/>
          <p:nvPr/>
        </p:nvSpPr>
        <p:spPr>
          <a:xfrm>
            <a:off x="1537855" y="5735782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ru-RU" dirty="0"/>
          </a:p>
        </p:txBody>
      </p:sp>
      <p:sp>
        <p:nvSpPr>
          <p:cNvPr id="13" name="TextBox 12"/>
          <p:cNvSpPr txBox="1"/>
          <p:nvPr/>
        </p:nvSpPr>
        <p:spPr>
          <a:xfrm>
            <a:off x="1163781" y="4043363"/>
            <a:ext cx="9066069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 smtClean="0">
                <a:ln w="12700">
                  <a:noFill/>
                </a:ln>
                <a:solidFill>
                  <a:prstClr val="white"/>
                </a:solidFill>
                <a:effectLst>
                  <a:glow rad="127000">
                    <a:prstClr val="black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Имеют высшее образование  -  54 %</a:t>
            </a:r>
          </a:p>
          <a:p>
            <a:r>
              <a:rPr lang="ru-RU" sz="2800" b="1" dirty="0" smtClean="0">
                <a:ln w="12700">
                  <a:noFill/>
                </a:ln>
                <a:solidFill>
                  <a:prstClr val="white"/>
                </a:solidFill>
                <a:effectLst>
                  <a:glow rad="127000">
                    <a:prstClr val="black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Имеют среднее профессиональное образование  - 46 %</a:t>
            </a:r>
            <a:endParaRPr lang="en-US" sz="2800" b="1" dirty="0" smtClean="0">
              <a:ln w="12700">
                <a:noFill/>
              </a:ln>
              <a:solidFill>
                <a:prstClr val="white"/>
              </a:solidFill>
              <a:effectLst>
                <a:glow rad="127000">
                  <a:prstClr val="black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800" b="1" dirty="0" smtClean="0">
                <a:ln w="12700">
                  <a:noFill/>
                </a:ln>
                <a:solidFill>
                  <a:prstClr val="white"/>
                </a:solidFill>
                <a:effectLst>
                  <a:glow rad="127000">
                    <a:prstClr val="black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I</a:t>
            </a:r>
            <a:r>
              <a:rPr lang="ru-RU" sz="2800" b="1" dirty="0" smtClean="0">
                <a:ln w="12700">
                  <a:noFill/>
                </a:ln>
                <a:solidFill>
                  <a:prstClr val="white"/>
                </a:solidFill>
                <a:effectLst>
                  <a:glow rad="127000">
                    <a:prstClr val="black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КК  имеют  18 %</a:t>
            </a:r>
          </a:p>
          <a:p>
            <a:r>
              <a:rPr lang="ru-RU" sz="2800" b="1" dirty="0" smtClean="0">
                <a:ln w="12700">
                  <a:noFill/>
                </a:ln>
                <a:solidFill>
                  <a:prstClr val="white"/>
                </a:solidFill>
                <a:effectLst>
                  <a:glow rad="127000">
                    <a:prstClr val="black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ВКК  имеют  2 %</a:t>
            </a:r>
          </a:p>
          <a:p>
            <a:r>
              <a:rPr lang="ru-RU" sz="2800" b="1" dirty="0" smtClean="0">
                <a:ln w="12700">
                  <a:noFill/>
                </a:ln>
                <a:solidFill>
                  <a:prstClr val="white"/>
                </a:solidFill>
                <a:effectLst>
                  <a:glow rad="127000">
                    <a:prstClr val="black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Средний  возраст  педагогов - 46 лет</a:t>
            </a:r>
            <a:endParaRPr lang="ru-RU" sz="2800" dirty="0" smtClean="0"/>
          </a:p>
          <a:p>
            <a:endParaRPr lang="ru-RU" sz="2800" b="1" dirty="0" smtClean="0">
              <a:ln w="12700">
                <a:noFill/>
              </a:ln>
              <a:solidFill>
                <a:prstClr val="white"/>
              </a:solidFill>
              <a:effectLst>
                <a:glow rad="127000">
                  <a:prstClr val="black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2800" b="1" dirty="0" smtClean="0">
              <a:ln w="12700">
                <a:noFill/>
              </a:ln>
              <a:solidFill>
                <a:prstClr val="white"/>
              </a:solidFill>
              <a:effectLst>
                <a:glow rad="127000">
                  <a:prstClr val="black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2800" dirty="0"/>
          </a:p>
        </p:txBody>
      </p:sp>
    </p:spTree>
    <p:extLst>
      <p:ext uri="{BB962C8B-B14F-4D97-AF65-F5344CB8AC3E}">
        <p14:creationId xmlns:p14="http://schemas.microsoft.com/office/powerpoint/2010/main" xmlns="" val="2506916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239268" y="1163783"/>
            <a:ext cx="11713463" cy="623717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ru-RU" sz="3200" b="1" dirty="0">
              <a:ln w="12700">
                <a:noFill/>
              </a:ln>
              <a:solidFill>
                <a:prstClr val="white"/>
              </a:solidFill>
              <a:effectLst>
                <a:glow rad="127000">
                  <a:prstClr val="black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ru-RU" sz="3200" b="1" dirty="0" smtClean="0">
                <a:ln w="12700">
                  <a:noFill/>
                </a:ln>
                <a:solidFill>
                  <a:prstClr val="white"/>
                </a:solidFill>
                <a:effectLst>
                  <a:glow rad="127000">
                    <a:prstClr val="black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Сохранение  100%  доступности  дошкольного  образования  для  детей  в возрасте  от  3 до 7 лет;</a:t>
            </a:r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ru-RU" sz="3200" b="1" dirty="0" smtClean="0">
                <a:ln w="12700">
                  <a:noFill/>
                </a:ln>
                <a:solidFill>
                  <a:prstClr val="white"/>
                </a:solidFill>
                <a:effectLst>
                  <a:glow rad="127000">
                    <a:prstClr val="black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Обеспечение  максимального  показателя  посещаемости  детей  дошкольного учреждения;</a:t>
            </a:r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ru-RU" sz="3200" b="1" dirty="0" smtClean="0">
                <a:ln w="12700">
                  <a:noFill/>
                </a:ln>
                <a:solidFill>
                  <a:prstClr val="white"/>
                </a:solidFill>
                <a:effectLst>
                  <a:glow rad="127000">
                    <a:prstClr val="black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Организация  образовательной  деятельности  в  соответствии  с  ФГОС ДО;</a:t>
            </a:r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ru-RU" sz="3200" b="1" dirty="0" smtClean="0">
                <a:ln w="12700">
                  <a:noFill/>
                </a:ln>
                <a:solidFill>
                  <a:prstClr val="white"/>
                </a:solidFill>
                <a:effectLst>
                  <a:glow rad="127000">
                    <a:prstClr val="black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Обеспечение  преемственности  учреждения  с  общеобразовательной  школой;</a:t>
            </a:r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ru-RU" sz="3200" b="1" dirty="0" smtClean="0">
                <a:ln w="12700">
                  <a:noFill/>
                </a:ln>
                <a:solidFill>
                  <a:prstClr val="white"/>
                </a:solidFill>
                <a:effectLst>
                  <a:glow rad="127000">
                    <a:prstClr val="black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Раннее  выявление  и  помощь  детям - инвалидам ,  детям с ОВЗ.</a:t>
            </a:r>
          </a:p>
          <a:p>
            <a:pPr marL="285750" indent="-285750"/>
            <a:endParaRPr lang="ru-RU" sz="3200" b="1" dirty="0" smtClean="0">
              <a:ln w="12700">
                <a:noFill/>
              </a:ln>
              <a:solidFill>
                <a:prstClr val="white"/>
              </a:solidFill>
              <a:effectLst>
                <a:glow rad="127000">
                  <a:prstClr val="black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99125" y="353566"/>
            <a:ext cx="1978548" cy="1484621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 rot="20596982">
            <a:off x="1209040" y="869186"/>
            <a:ext cx="358718" cy="453380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>
          <a:xfrm>
            <a:off x="3034144" y="568036"/>
            <a:ext cx="8049491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600" b="1" dirty="0" smtClean="0">
                <a:ln w="12700">
                  <a:noFill/>
                </a:ln>
                <a:solidFill>
                  <a:prstClr val="white"/>
                </a:solidFill>
                <a:effectLst>
                  <a:glow rad="127000">
                    <a:prstClr val="black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Задачи  на  2017 – 2018  учебный  год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2506916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239268" y="1744044"/>
            <a:ext cx="11713463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ru-RU" sz="3200" b="1" dirty="0">
              <a:ln w="12700">
                <a:noFill/>
              </a:ln>
              <a:solidFill>
                <a:prstClr val="white"/>
              </a:solidFill>
              <a:effectLst>
                <a:glow rad="127000">
                  <a:prstClr val="black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indent="-285750"/>
            <a:endParaRPr lang="ru-RU" sz="2400" b="1" dirty="0" smtClean="0">
              <a:ln w="12700">
                <a:noFill/>
              </a:ln>
              <a:solidFill>
                <a:prstClr val="white"/>
              </a:solidFill>
              <a:effectLst>
                <a:glow rad="127000">
                  <a:prstClr val="black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99125" y="353566"/>
            <a:ext cx="1978548" cy="1484621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 rot="20596982">
            <a:off x="1209040" y="869186"/>
            <a:ext cx="358718" cy="453380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>
          <a:xfrm>
            <a:off x="2576945" y="235528"/>
            <a:ext cx="9281679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b="1" dirty="0" smtClean="0">
                <a:ln w="12700">
                  <a:noFill/>
                </a:ln>
                <a:solidFill>
                  <a:prstClr val="white"/>
                </a:solidFill>
                <a:effectLst>
                  <a:glow rad="127000">
                    <a:prstClr val="black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Кадровый  состав  системы  общего  образования</a:t>
            </a:r>
          </a:p>
          <a:p>
            <a:endParaRPr lang="ru-RU" dirty="0"/>
          </a:p>
        </p:txBody>
      </p:sp>
      <p:graphicFrame>
        <p:nvGraphicFramePr>
          <p:cNvPr id="11" name="Диаграмма 10"/>
          <p:cNvGraphicFramePr/>
          <p:nvPr/>
        </p:nvGraphicFramePr>
        <p:xfrm>
          <a:off x="1699348" y="1000125"/>
          <a:ext cx="4229965" cy="282892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12" name="TextBox 11"/>
          <p:cNvSpPr txBox="1"/>
          <p:nvPr/>
        </p:nvSpPr>
        <p:spPr>
          <a:xfrm>
            <a:off x="1537855" y="5735782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ru-RU" dirty="0"/>
          </a:p>
        </p:txBody>
      </p:sp>
      <p:sp>
        <p:nvSpPr>
          <p:cNvPr id="13" name="TextBox 12"/>
          <p:cNvSpPr txBox="1"/>
          <p:nvPr/>
        </p:nvSpPr>
        <p:spPr>
          <a:xfrm>
            <a:off x="1163781" y="4043363"/>
            <a:ext cx="9066069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 smtClean="0">
                <a:ln w="12700">
                  <a:noFill/>
                </a:ln>
                <a:solidFill>
                  <a:prstClr val="white"/>
                </a:solidFill>
                <a:effectLst>
                  <a:glow rad="127000">
                    <a:prstClr val="black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Имеют высшее образование  -  87 %</a:t>
            </a:r>
          </a:p>
          <a:p>
            <a:r>
              <a:rPr lang="ru-RU" sz="2800" b="1" dirty="0" smtClean="0">
                <a:ln w="12700">
                  <a:noFill/>
                </a:ln>
                <a:solidFill>
                  <a:prstClr val="white"/>
                </a:solidFill>
                <a:effectLst>
                  <a:glow rad="127000">
                    <a:prstClr val="black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Имеют среднее профессиональное образование  - 13 %</a:t>
            </a:r>
            <a:endParaRPr lang="en-US" sz="2800" b="1" dirty="0" smtClean="0">
              <a:ln w="12700">
                <a:noFill/>
              </a:ln>
              <a:solidFill>
                <a:prstClr val="white"/>
              </a:solidFill>
              <a:effectLst>
                <a:glow rad="127000">
                  <a:prstClr val="black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800" b="1" dirty="0" smtClean="0">
                <a:ln w="12700">
                  <a:noFill/>
                </a:ln>
                <a:solidFill>
                  <a:prstClr val="white"/>
                </a:solidFill>
                <a:effectLst>
                  <a:glow rad="127000">
                    <a:prstClr val="black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I</a:t>
            </a:r>
            <a:r>
              <a:rPr lang="ru-RU" sz="2800" b="1" dirty="0" smtClean="0">
                <a:ln w="12700">
                  <a:noFill/>
                </a:ln>
                <a:solidFill>
                  <a:prstClr val="white"/>
                </a:solidFill>
                <a:effectLst>
                  <a:glow rad="127000">
                    <a:prstClr val="black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КК  имеют  59 %</a:t>
            </a:r>
          </a:p>
          <a:p>
            <a:r>
              <a:rPr lang="ru-RU" sz="2800" b="1" dirty="0" smtClean="0">
                <a:ln w="12700">
                  <a:noFill/>
                </a:ln>
                <a:solidFill>
                  <a:prstClr val="white"/>
                </a:solidFill>
                <a:effectLst>
                  <a:glow rad="127000">
                    <a:prstClr val="black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ВКК  имеют  26 %</a:t>
            </a:r>
          </a:p>
          <a:p>
            <a:r>
              <a:rPr lang="ru-RU" sz="2800" b="1" dirty="0" smtClean="0">
                <a:ln w="12700">
                  <a:noFill/>
                </a:ln>
                <a:solidFill>
                  <a:prstClr val="white"/>
                </a:solidFill>
                <a:effectLst>
                  <a:glow rad="127000">
                    <a:prstClr val="black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Средний  возраст  педагогов - 47 лет</a:t>
            </a:r>
            <a:endParaRPr lang="ru-RU" sz="2800" dirty="0" smtClean="0"/>
          </a:p>
          <a:p>
            <a:endParaRPr lang="ru-RU" sz="2800" b="1" dirty="0" smtClean="0">
              <a:ln w="12700">
                <a:noFill/>
              </a:ln>
              <a:solidFill>
                <a:prstClr val="white"/>
              </a:solidFill>
              <a:effectLst>
                <a:glow rad="127000">
                  <a:prstClr val="black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2800" b="1" dirty="0" smtClean="0">
              <a:ln w="12700">
                <a:noFill/>
              </a:ln>
              <a:solidFill>
                <a:prstClr val="white"/>
              </a:solidFill>
              <a:effectLst>
                <a:glow rad="127000">
                  <a:prstClr val="black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2800" dirty="0"/>
          </a:p>
        </p:txBody>
      </p:sp>
    </p:spTree>
    <p:extLst>
      <p:ext uri="{BB962C8B-B14F-4D97-AF65-F5344CB8AC3E}">
        <p14:creationId xmlns:p14="http://schemas.microsoft.com/office/powerpoint/2010/main" xmlns="" val="2506916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239268" y="1744044"/>
            <a:ext cx="11713463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ru-RU" sz="3200" b="1" dirty="0">
              <a:ln w="12700">
                <a:noFill/>
              </a:ln>
              <a:solidFill>
                <a:prstClr val="white"/>
              </a:solidFill>
              <a:effectLst>
                <a:glow rad="127000">
                  <a:prstClr val="black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indent="-285750">
              <a:buFont typeface="Wingdings" panose="05000000000000000000" pitchFamily="2" charset="2"/>
              <a:buChar char="ü"/>
            </a:pPr>
            <a:endParaRPr lang="ru-RU" sz="2400" b="1" dirty="0" smtClean="0">
              <a:ln w="12700">
                <a:noFill/>
              </a:ln>
              <a:solidFill>
                <a:prstClr val="white"/>
              </a:solidFill>
              <a:effectLst>
                <a:glow rad="127000">
                  <a:prstClr val="black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99125" y="353566"/>
            <a:ext cx="1978548" cy="1484621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 rot="20596982">
            <a:off x="1209040" y="869186"/>
            <a:ext cx="358718" cy="453380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>
          <a:xfrm>
            <a:off x="2216727" y="568036"/>
            <a:ext cx="9670473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 smtClean="0">
                <a:ln w="12700">
                  <a:noFill/>
                </a:ln>
                <a:solidFill>
                  <a:prstClr val="white"/>
                </a:solidFill>
                <a:effectLst>
                  <a:glow rad="127000">
                    <a:prstClr val="black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Указ Президента  РФ № 204  от  07.05.2018  года</a:t>
            </a:r>
          </a:p>
          <a:p>
            <a:r>
              <a:rPr lang="ru-RU" sz="2800" b="1" dirty="0" smtClean="0">
                <a:ln w="12700">
                  <a:noFill/>
                </a:ln>
                <a:solidFill>
                  <a:prstClr val="white"/>
                </a:solidFill>
                <a:effectLst>
                  <a:glow rad="127000">
                    <a:prstClr val="black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« О национальных  целях  и стратегических  задачах  развития  РФ на  период  до  2024 года»</a:t>
            </a:r>
            <a:endParaRPr lang="ru-RU" sz="2800" b="1" dirty="0" smtClean="0"/>
          </a:p>
          <a:p>
            <a:r>
              <a:rPr lang="ru-RU" b="1" dirty="0" smtClean="0"/>
              <a:t> </a:t>
            </a:r>
            <a:endParaRPr lang="ru-RU" b="1" dirty="0" smtClean="0">
              <a:ln w="12700">
                <a:noFill/>
              </a:ln>
              <a:solidFill>
                <a:prstClr val="white"/>
              </a:solidFill>
              <a:effectLst>
                <a:glow rad="127000">
                  <a:prstClr val="black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dirty="0"/>
          </a:p>
        </p:txBody>
      </p:sp>
      <p:pic>
        <p:nvPicPr>
          <p:cNvPr id="56321" name="Picture 1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953250" y="2100262"/>
            <a:ext cx="5238750" cy="3429000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sp>
        <p:nvSpPr>
          <p:cNvPr id="9" name="Прямоугольник 8"/>
          <p:cNvSpPr/>
          <p:nvPr/>
        </p:nvSpPr>
        <p:spPr>
          <a:xfrm>
            <a:off x="400051" y="2109019"/>
            <a:ext cx="7186612" cy="443198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Font typeface="Wingdings" pitchFamily="2" charset="2"/>
              <a:buChar char="ü"/>
            </a:pPr>
            <a:r>
              <a:rPr lang="ru-RU" sz="2400" b="1" dirty="0" smtClean="0">
                <a:ln w="12700">
                  <a:noFill/>
                </a:ln>
                <a:solidFill>
                  <a:prstClr val="white"/>
                </a:solidFill>
                <a:effectLst>
                  <a:glow rad="127000">
                    <a:prstClr val="black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Обеспечение вхождения РФ в число 10 ведущих стран мира по качеству общего образования. Обеспечение глобальной конкурентоспособности российского образования</a:t>
            </a:r>
          </a:p>
          <a:p>
            <a:pPr>
              <a:buFont typeface="Wingdings" pitchFamily="2" charset="2"/>
              <a:buChar char="ü"/>
            </a:pPr>
            <a:endParaRPr lang="ru-RU" sz="2400" b="1" dirty="0" smtClean="0">
              <a:ln w="12700">
                <a:noFill/>
              </a:ln>
              <a:solidFill>
                <a:prstClr val="white"/>
              </a:solidFill>
              <a:effectLst>
                <a:glow rad="127000">
                  <a:prstClr val="black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Font typeface="Wingdings" pitchFamily="2" charset="2"/>
              <a:buChar char="ü"/>
            </a:pPr>
            <a:r>
              <a:rPr lang="ru-RU" sz="2400" b="1" dirty="0" smtClean="0">
                <a:ln w="12700">
                  <a:noFill/>
                </a:ln>
                <a:solidFill>
                  <a:prstClr val="white"/>
                </a:solidFill>
                <a:effectLst>
                  <a:glow rad="127000">
                    <a:prstClr val="black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Воспитание гармонично развитых и социально - </a:t>
            </a:r>
          </a:p>
          <a:p>
            <a:r>
              <a:rPr lang="ru-RU" sz="2400" b="1" dirty="0" smtClean="0">
                <a:ln w="12700">
                  <a:noFill/>
                </a:ln>
                <a:solidFill>
                  <a:prstClr val="white"/>
                </a:solidFill>
                <a:effectLst>
                  <a:glow rad="127000">
                    <a:prstClr val="black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ответственных личностей на основе духовно-нравственных ценностей</a:t>
            </a:r>
          </a:p>
          <a:p>
            <a:endParaRPr lang="ru-RU" b="1" dirty="0" smtClean="0"/>
          </a:p>
          <a:p>
            <a:endParaRPr lang="ru-RU" b="1" dirty="0" smtClean="0"/>
          </a:p>
          <a:p>
            <a:endParaRPr lang="ru-RU" b="1" dirty="0" smtClean="0"/>
          </a:p>
          <a:p>
            <a:endParaRPr lang="ru-RU" b="1" dirty="0" smtClean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2506916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239268" y="1744044"/>
            <a:ext cx="11713463" cy="261610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ru-RU" sz="3200" b="1" dirty="0">
              <a:ln w="12700">
                <a:noFill/>
              </a:ln>
              <a:solidFill>
                <a:prstClr val="white"/>
              </a:solidFill>
              <a:effectLst>
                <a:glow rad="127000">
                  <a:prstClr val="black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indent="-285750">
              <a:buFont typeface="Wingdings" panose="05000000000000000000" pitchFamily="2" charset="2"/>
              <a:buChar char="ü"/>
            </a:pPr>
            <a:endParaRPr lang="ru-RU" sz="2400" b="1" dirty="0" smtClean="0">
              <a:ln w="12700">
                <a:noFill/>
              </a:ln>
              <a:solidFill>
                <a:prstClr val="white"/>
              </a:solidFill>
              <a:effectLst>
                <a:glow rad="127000">
                  <a:prstClr val="black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indent="-285750" algn="ctr"/>
            <a:r>
              <a:rPr lang="ru-RU" sz="3600" b="1" dirty="0" smtClean="0">
                <a:ln w="12700">
                  <a:noFill/>
                </a:ln>
                <a:solidFill>
                  <a:prstClr val="white"/>
                </a:solidFill>
                <a:effectLst>
                  <a:glow rad="127000">
                    <a:prstClr val="black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2016 - 2017  учебный  год - 1098</a:t>
            </a:r>
          </a:p>
          <a:p>
            <a:pPr marL="285750" indent="-285750" algn="ctr"/>
            <a:r>
              <a:rPr lang="ru-RU" sz="3600" b="1" dirty="0" smtClean="0">
                <a:ln w="12700">
                  <a:noFill/>
                </a:ln>
                <a:solidFill>
                  <a:prstClr val="white"/>
                </a:solidFill>
                <a:effectLst>
                  <a:glow rad="127000">
                    <a:prstClr val="black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2017 - 2018  учебный год - 1066</a:t>
            </a:r>
          </a:p>
          <a:p>
            <a:pPr marL="285750" indent="-285750" algn="ctr"/>
            <a:r>
              <a:rPr lang="ru-RU" sz="3600" b="1" dirty="0" smtClean="0">
                <a:ln w="12700">
                  <a:noFill/>
                </a:ln>
                <a:solidFill>
                  <a:prstClr val="white"/>
                </a:solidFill>
                <a:effectLst>
                  <a:glow rad="127000">
                    <a:prstClr val="black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2018 - 2019  учебный год - 1034</a:t>
            </a: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99125" y="353566"/>
            <a:ext cx="1978548" cy="1484621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 rot="20596982">
            <a:off x="1209040" y="869186"/>
            <a:ext cx="358718" cy="453380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>
          <a:xfrm>
            <a:off x="2216727" y="568036"/>
            <a:ext cx="9670473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600" b="1" dirty="0" smtClean="0">
                <a:ln w="12700">
                  <a:noFill/>
                </a:ln>
                <a:solidFill>
                  <a:prstClr val="white"/>
                </a:solidFill>
                <a:effectLst>
                  <a:glow rad="127000">
                    <a:prstClr val="black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Сравнительный  анализ</a:t>
            </a:r>
          </a:p>
          <a:p>
            <a:r>
              <a:rPr lang="ru-RU" sz="3600" b="1" dirty="0" smtClean="0">
                <a:ln w="12700">
                  <a:noFill/>
                </a:ln>
                <a:solidFill>
                  <a:prstClr val="white"/>
                </a:solidFill>
                <a:effectLst>
                  <a:glow rad="127000">
                    <a:prstClr val="black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количества  обучающихся  в  общеобразовательных учреждениях</a:t>
            </a:r>
          </a:p>
          <a:p>
            <a:endParaRPr lang="ru-RU" sz="3600" dirty="0"/>
          </a:p>
        </p:txBody>
      </p:sp>
    </p:spTree>
    <p:extLst>
      <p:ext uri="{BB962C8B-B14F-4D97-AF65-F5344CB8AC3E}">
        <p14:creationId xmlns:p14="http://schemas.microsoft.com/office/powerpoint/2010/main" xmlns="" val="2506916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239268" y="1744044"/>
            <a:ext cx="11713463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ru-RU" sz="3200" b="1" dirty="0">
              <a:ln w="12700">
                <a:noFill/>
              </a:ln>
              <a:solidFill>
                <a:prstClr val="white"/>
              </a:solidFill>
              <a:effectLst>
                <a:glow rad="127000">
                  <a:prstClr val="black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ru-RU" sz="2800" b="1" dirty="0" smtClean="0">
                <a:ln w="12700">
                  <a:noFill/>
                </a:ln>
                <a:solidFill>
                  <a:prstClr val="white"/>
                </a:solidFill>
                <a:effectLst>
                  <a:glow rad="127000">
                    <a:prstClr val="black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об</a:t>
            </a:r>
            <a:r>
              <a:rPr lang="ru-RU" sz="3200" b="1" dirty="0" smtClean="0">
                <a:ln w="12700">
                  <a:noFill/>
                </a:ln>
                <a:solidFill>
                  <a:prstClr val="white"/>
                </a:solidFill>
                <a:effectLst>
                  <a:glow rad="127000">
                    <a:prstClr val="black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учающиеся  1 - 8 классов всех ОУ -  в штатном режиме</a:t>
            </a:r>
          </a:p>
          <a:p>
            <a:pPr marL="285750" indent="-285750"/>
            <a:endParaRPr lang="ru-RU" sz="3200" b="1" dirty="0" smtClean="0">
              <a:ln w="12700">
                <a:noFill/>
              </a:ln>
              <a:solidFill>
                <a:prstClr val="white"/>
              </a:solidFill>
              <a:effectLst>
                <a:glow rad="127000">
                  <a:prstClr val="black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ru-RU" sz="3200" b="1" dirty="0" smtClean="0">
                <a:ln w="12700">
                  <a:noFill/>
                </a:ln>
                <a:solidFill>
                  <a:prstClr val="white"/>
                </a:solidFill>
                <a:effectLst>
                  <a:glow rad="127000">
                    <a:prstClr val="black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обучающиеся  1 - 10 классов  МБОУ «Краснолипьевская  школа» </a:t>
            </a:r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ru-RU" sz="3200" b="1" dirty="0" smtClean="0">
                <a:ln w="12700">
                  <a:noFill/>
                </a:ln>
                <a:solidFill>
                  <a:prstClr val="white"/>
                </a:solidFill>
                <a:effectLst>
                  <a:glow rad="127000">
                    <a:prstClr val="black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 все учащиеся   МБОУ «Репьевская  школа»  - в пилотном  режиме</a:t>
            </a: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99125" y="353566"/>
            <a:ext cx="1978548" cy="1484621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 rot="20596982">
            <a:off x="1209040" y="869186"/>
            <a:ext cx="358718" cy="453380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>
          <a:xfrm>
            <a:off x="2466108" y="568036"/>
            <a:ext cx="8589819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600" b="1" dirty="0" smtClean="0">
                <a:ln w="12700">
                  <a:noFill/>
                </a:ln>
                <a:solidFill>
                  <a:prstClr val="white"/>
                </a:solidFill>
                <a:effectLst>
                  <a:glow rad="127000">
                    <a:prstClr val="black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С 1 сентября  2018  года по ФГОС </a:t>
            </a:r>
          </a:p>
          <a:p>
            <a:r>
              <a:rPr lang="ru-RU" sz="3600" b="1" dirty="0" smtClean="0">
                <a:ln w="12700">
                  <a:noFill/>
                </a:ln>
                <a:solidFill>
                  <a:prstClr val="white"/>
                </a:solidFill>
                <a:effectLst>
                  <a:glow rad="127000">
                    <a:prstClr val="black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будут обучаться 91% обучающихся:</a:t>
            </a:r>
          </a:p>
          <a:p>
            <a:endParaRPr lang="ru-RU" sz="3600" dirty="0"/>
          </a:p>
        </p:txBody>
      </p:sp>
    </p:spTree>
    <p:extLst>
      <p:ext uri="{BB962C8B-B14F-4D97-AF65-F5344CB8AC3E}">
        <p14:creationId xmlns:p14="http://schemas.microsoft.com/office/powerpoint/2010/main" xmlns="" val="2506916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239268" y="1744044"/>
            <a:ext cx="1171346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ru-RU" sz="3200" b="1" dirty="0">
              <a:ln w="12700">
                <a:noFill/>
              </a:ln>
              <a:solidFill>
                <a:prstClr val="white"/>
              </a:solidFill>
              <a:effectLst>
                <a:glow rad="127000">
                  <a:prstClr val="black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978548" cy="1484621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 rot="20596982">
            <a:off x="766127" y="526285"/>
            <a:ext cx="358718" cy="453380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>
          <a:xfrm>
            <a:off x="2676525" y="290945"/>
            <a:ext cx="951547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600" b="1" dirty="0" smtClean="0">
                <a:ln w="12700">
                  <a:noFill/>
                </a:ln>
                <a:solidFill>
                  <a:prstClr val="white"/>
                </a:solidFill>
                <a:effectLst>
                  <a:glow rad="127000">
                    <a:prstClr val="black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Качество  знаний  обучающихся </a:t>
            </a:r>
            <a:r>
              <a:rPr lang="ru-RU" sz="2400" b="1" dirty="0" smtClean="0">
                <a:ln w="12700">
                  <a:noFill/>
                </a:ln>
                <a:solidFill>
                  <a:prstClr val="white"/>
                </a:solidFill>
                <a:effectLst>
                  <a:glow rad="127000">
                    <a:prstClr val="black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(результаты ВПР)</a:t>
            </a:r>
          </a:p>
          <a:p>
            <a:endParaRPr lang="ru-RU" dirty="0"/>
          </a:p>
        </p:txBody>
      </p:sp>
      <p:graphicFrame>
        <p:nvGraphicFramePr>
          <p:cNvPr id="9" name="Таблица 8"/>
          <p:cNvGraphicFramePr>
            <a:graphicFrameLocks noGrp="1"/>
          </p:cNvGraphicFramePr>
          <p:nvPr/>
        </p:nvGraphicFramePr>
        <p:xfrm>
          <a:off x="1095773" y="981928"/>
          <a:ext cx="10710684" cy="5409826"/>
        </p:xfrm>
        <a:graphic>
          <a:graphicData uri="http://schemas.openxmlformats.org/drawingml/2006/table">
            <a:tbl>
              <a:tblPr firstRow="1" bandRow="1">
                <a:tableStyleId>{7DF18680-E054-41AD-8BC1-D1AEF772440D}</a:tableStyleId>
              </a:tblPr>
              <a:tblGrid>
                <a:gridCol w="162560"/>
                <a:gridCol w="2071472"/>
                <a:gridCol w="1084609"/>
                <a:gridCol w="1132868"/>
                <a:gridCol w="1105562"/>
                <a:gridCol w="1105562"/>
                <a:gridCol w="1014119"/>
                <a:gridCol w="1000125"/>
                <a:gridCol w="1028700"/>
                <a:gridCol w="1005107"/>
              </a:tblGrid>
              <a:tr h="844107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6000"/>
                        </a:lnSpc>
                        <a:spcAft>
                          <a:spcPts val="800"/>
                        </a:spcAft>
                      </a:pPr>
                      <a:r>
                        <a:rPr lang="ru-RU" sz="2400" dirty="0"/>
                        <a:t>Класс</a:t>
                      </a:r>
                      <a:endParaRPr lang="ru-RU" sz="2400" dirty="0">
                        <a:latin typeface="Century" pitchFamily="18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 gridSpan="4">
                  <a:txBody>
                    <a:bodyPr/>
                    <a:lstStyle/>
                    <a:p>
                      <a:pPr algn="ctr">
                        <a:lnSpc>
                          <a:spcPct val="106000"/>
                        </a:lnSpc>
                        <a:spcAft>
                          <a:spcPts val="800"/>
                        </a:spcAft>
                      </a:pPr>
                      <a:r>
                        <a:rPr lang="ru-RU" sz="2400" dirty="0"/>
                        <a:t>5</a:t>
                      </a:r>
                      <a:endParaRPr lang="ru-RU" sz="2400" dirty="0">
                        <a:latin typeface="Century" pitchFamily="18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 gridSpan="4">
                  <a:txBody>
                    <a:bodyPr/>
                    <a:lstStyle/>
                    <a:p>
                      <a:pPr algn="ctr">
                        <a:lnSpc>
                          <a:spcPct val="106000"/>
                        </a:lnSpc>
                        <a:spcAft>
                          <a:spcPts val="800"/>
                        </a:spcAft>
                      </a:pPr>
                      <a:r>
                        <a:rPr lang="ru-RU" sz="2400" dirty="0"/>
                        <a:t>4</a:t>
                      </a:r>
                      <a:endParaRPr lang="ru-RU" sz="2400" dirty="0">
                        <a:latin typeface="Century" pitchFamily="18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</a:tr>
              <a:tr h="749693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6000"/>
                        </a:lnSpc>
                        <a:spcAft>
                          <a:spcPts val="800"/>
                        </a:spcAft>
                      </a:pPr>
                      <a:r>
                        <a:rPr lang="ru-RU" sz="2400" b="1" dirty="0"/>
                        <a:t>Предмет </a:t>
                      </a:r>
                      <a:endParaRPr lang="ru-RU" sz="2400" b="1" dirty="0">
                        <a:solidFill>
                          <a:schemeClr val="bg1"/>
                        </a:solidFill>
                        <a:latin typeface="Century" pitchFamily="18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06000"/>
                        </a:lnSpc>
                        <a:spcAft>
                          <a:spcPts val="800"/>
                        </a:spcAft>
                      </a:pPr>
                      <a:r>
                        <a:rPr lang="ru-RU" sz="2400" b="1" dirty="0"/>
                        <a:t>Русский язык</a:t>
                      </a:r>
                      <a:endParaRPr lang="ru-RU" sz="2400" b="1" dirty="0">
                        <a:solidFill>
                          <a:schemeClr val="bg1"/>
                        </a:solidFill>
                        <a:latin typeface="Century" pitchFamily="18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06000"/>
                        </a:lnSpc>
                        <a:spcAft>
                          <a:spcPts val="800"/>
                        </a:spcAft>
                      </a:pPr>
                      <a:r>
                        <a:rPr lang="ru-RU" sz="2400" b="1" dirty="0"/>
                        <a:t>Математика</a:t>
                      </a:r>
                      <a:endParaRPr lang="ru-RU" sz="2400" b="1" dirty="0">
                        <a:solidFill>
                          <a:schemeClr val="bg1"/>
                        </a:solidFill>
                        <a:latin typeface="Century" pitchFamily="18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06000"/>
                        </a:lnSpc>
                        <a:spcAft>
                          <a:spcPts val="800"/>
                        </a:spcAft>
                      </a:pPr>
                      <a:r>
                        <a:rPr lang="ru-RU" sz="2400" b="1" dirty="0"/>
                        <a:t>Русский язык</a:t>
                      </a:r>
                      <a:endParaRPr lang="ru-RU" sz="2400" b="1" dirty="0">
                        <a:solidFill>
                          <a:schemeClr val="bg1"/>
                        </a:solidFill>
                        <a:latin typeface="Century" pitchFamily="18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06000"/>
                        </a:lnSpc>
                        <a:spcAft>
                          <a:spcPts val="800"/>
                        </a:spcAft>
                      </a:pPr>
                      <a:r>
                        <a:rPr lang="ru-RU" sz="2400" b="1" dirty="0"/>
                        <a:t>Математика</a:t>
                      </a:r>
                      <a:endParaRPr lang="ru-RU" sz="2400" b="1" dirty="0">
                        <a:solidFill>
                          <a:schemeClr val="bg1"/>
                        </a:solidFill>
                        <a:latin typeface="Century" pitchFamily="18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1281897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6000"/>
                        </a:lnSpc>
                        <a:spcAft>
                          <a:spcPts val="800"/>
                        </a:spcAft>
                      </a:pPr>
                      <a:r>
                        <a:rPr lang="ru-RU" sz="2400" b="1" dirty="0"/>
                        <a:t>Учебный год</a:t>
                      </a:r>
                      <a:endParaRPr lang="ru-RU" sz="2400" b="1" dirty="0">
                        <a:solidFill>
                          <a:schemeClr val="bg1"/>
                        </a:solidFill>
                        <a:latin typeface="Century" pitchFamily="18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6000"/>
                        </a:lnSpc>
                        <a:spcAft>
                          <a:spcPts val="800"/>
                        </a:spcAft>
                      </a:pPr>
                      <a:r>
                        <a:rPr lang="ru-RU" sz="2400" b="1" dirty="0" smtClean="0"/>
                        <a:t>2016</a:t>
                      </a:r>
                    </a:p>
                    <a:p>
                      <a:pPr algn="ctr">
                        <a:lnSpc>
                          <a:spcPct val="106000"/>
                        </a:lnSpc>
                        <a:spcAft>
                          <a:spcPts val="800"/>
                        </a:spcAft>
                      </a:pPr>
                      <a:r>
                        <a:rPr lang="ru-RU" sz="2400" b="1" dirty="0" smtClean="0"/>
                        <a:t>2017 </a:t>
                      </a:r>
                      <a:endParaRPr lang="ru-RU" sz="2400" b="1" dirty="0">
                        <a:solidFill>
                          <a:schemeClr val="bg1"/>
                        </a:solidFill>
                        <a:latin typeface="Century" pitchFamily="18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6000"/>
                        </a:lnSpc>
                        <a:spcAft>
                          <a:spcPts val="800"/>
                        </a:spcAft>
                      </a:pPr>
                      <a:r>
                        <a:rPr lang="ru-RU" sz="2400" b="1" dirty="0" smtClean="0"/>
                        <a:t>2017</a:t>
                      </a:r>
                    </a:p>
                    <a:p>
                      <a:pPr algn="ctr">
                        <a:lnSpc>
                          <a:spcPct val="106000"/>
                        </a:lnSpc>
                        <a:spcAft>
                          <a:spcPts val="800"/>
                        </a:spcAft>
                      </a:pPr>
                      <a:r>
                        <a:rPr lang="ru-RU" sz="2400" b="1" dirty="0" smtClean="0"/>
                        <a:t>2018 </a:t>
                      </a:r>
                      <a:endParaRPr lang="ru-RU" sz="2400" b="1" dirty="0">
                        <a:solidFill>
                          <a:schemeClr val="bg1"/>
                        </a:solidFill>
                        <a:latin typeface="Century" pitchFamily="18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6000"/>
                        </a:lnSpc>
                        <a:spcAft>
                          <a:spcPts val="800"/>
                        </a:spcAft>
                      </a:pPr>
                      <a:r>
                        <a:rPr lang="ru-RU" sz="2400" b="1" dirty="0" smtClean="0"/>
                        <a:t>2016</a:t>
                      </a:r>
                    </a:p>
                    <a:p>
                      <a:pPr algn="ctr">
                        <a:lnSpc>
                          <a:spcPct val="106000"/>
                        </a:lnSpc>
                        <a:spcAft>
                          <a:spcPts val="800"/>
                        </a:spcAft>
                      </a:pPr>
                      <a:r>
                        <a:rPr lang="ru-RU" sz="2400" b="1" dirty="0" smtClean="0"/>
                        <a:t>2017 </a:t>
                      </a:r>
                      <a:endParaRPr lang="ru-RU" sz="2400" b="1" dirty="0">
                        <a:solidFill>
                          <a:schemeClr val="bg1"/>
                        </a:solidFill>
                        <a:latin typeface="Century" pitchFamily="18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6000"/>
                        </a:lnSpc>
                        <a:spcAft>
                          <a:spcPts val="800"/>
                        </a:spcAft>
                      </a:pPr>
                      <a:r>
                        <a:rPr lang="ru-RU" sz="2400" b="1" dirty="0" smtClean="0"/>
                        <a:t>2017</a:t>
                      </a:r>
                    </a:p>
                    <a:p>
                      <a:pPr algn="ctr">
                        <a:lnSpc>
                          <a:spcPct val="106000"/>
                        </a:lnSpc>
                        <a:spcAft>
                          <a:spcPts val="800"/>
                        </a:spcAft>
                      </a:pPr>
                      <a:r>
                        <a:rPr lang="ru-RU" sz="2400" b="1" dirty="0" smtClean="0"/>
                        <a:t>2018 </a:t>
                      </a:r>
                      <a:endParaRPr lang="ru-RU" sz="2400" b="1" dirty="0">
                        <a:solidFill>
                          <a:schemeClr val="bg1"/>
                        </a:solidFill>
                        <a:latin typeface="Century" pitchFamily="18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6000"/>
                        </a:lnSpc>
                        <a:spcAft>
                          <a:spcPts val="800"/>
                        </a:spcAft>
                      </a:pPr>
                      <a:r>
                        <a:rPr lang="ru-RU" sz="2400" b="1" dirty="0" smtClean="0"/>
                        <a:t>2016</a:t>
                      </a:r>
                    </a:p>
                    <a:p>
                      <a:pPr algn="ctr">
                        <a:lnSpc>
                          <a:spcPct val="106000"/>
                        </a:lnSpc>
                        <a:spcAft>
                          <a:spcPts val="800"/>
                        </a:spcAft>
                      </a:pPr>
                      <a:r>
                        <a:rPr lang="ru-RU" sz="2400" b="1" dirty="0" smtClean="0"/>
                        <a:t>2017 </a:t>
                      </a:r>
                      <a:endParaRPr lang="ru-RU" sz="2400" b="1" dirty="0">
                        <a:solidFill>
                          <a:schemeClr val="bg1"/>
                        </a:solidFill>
                        <a:latin typeface="Century" pitchFamily="18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6000"/>
                        </a:lnSpc>
                        <a:spcAft>
                          <a:spcPts val="800"/>
                        </a:spcAft>
                      </a:pPr>
                      <a:r>
                        <a:rPr lang="ru-RU" sz="2400" b="1" dirty="0" smtClean="0"/>
                        <a:t>2017</a:t>
                      </a:r>
                    </a:p>
                    <a:p>
                      <a:pPr algn="ctr">
                        <a:lnSpc>
                          <a:spcPct val="106000"/>
                        </a:lnSpc>
                        <a:spcAft>
                          <a:spcPts val="800"/>
                        </a:spcAft>
                      </a:pPr>
                      <a:r>
                        <a:rPr lang="ru-RU" sz="2400" b="1" dirty="0" smtClean="0"/>
                        <a:t>2018 </a:t>
                      </a:r>
                      <a:endParaRPr lang="ru-RU" sz="2400" b="1" dirty="0">
                        <a:solidFill>
                          <a:schemeClr val="bg1"/>
                        </a:solidFill>
                        <a:latin typeface="Century" pitchFamily="18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6000"/>
                        </a:lnSpc>
                        <a:spcAft>
                          <a:spcPts val="800"/>
                        </a:spcAft>
                      </a:pPr>
                      <a:r>
                        <a:rPr lang="ru-RU" sz="2400" b="1" dirty="0" smtClean="0"/>
                        <a:t>2016</a:t>
                      </a:r>
                    </a:p>
                    <a:p>
                      <a:pPr algn="ctr">
                        <a:lnSpc>
                          <a:spcPct val="106000"/>
                        </a:lnSpc>
                        <a:spcAft>
                          <a:spcPts val="800"/>
                        </a:spcAft>
                      </a:pPr>
                      <a:r>
                        <a:rPr lang="ru-RU" sz="2400" b="1" dirty="0" smtClean="0"/>
                        <a:t>2017 </a:t>
                      </a:r>
                      <a:endParaRPr lang="ru-RU" sz="2400" b="1" dirty="0">
                        <a:solidFill>
                          <a:schemeClr val="bg1"/>
                        </a:solidFill>
                        <a:latin typeface="Century" pitchFamily="18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6000"/>
                        </a:lnSpc>
                        <a:spcAft>
                          <a:spcPts val="800"/>
                        </a:spcAft>
                      </a:pPr>
                      <a:r>
                        <a:rPr lang="ru-RU" sz="2400" b="1" dirty="0" smtClean="0"/>
                        <a:t>2017</a:t>
                      </a:r>
                    </a:p>
                    <a:p>
                      <a:pPr algn="ctr">
                        <a:lnSpc>
                          <a:spcPct val="106000"/>
                        </a:lnSpc>
                        <a:spcAft>
                          <a:spcPts val="800"/>
                        </a:spcAft>
                      </a:pPr>
                      <a:r>
                        <a:rPr lang="ru-RU" sz="2400" b="1" dirty="0" smtClean="0"/>
                        <a:t>2018 </a:t>
                      </a:r>
                      <a:endParaRPr lang="ru-RU" sz="2400" b="1" dirty="0">
                        <a:solidFill>
                          <a:schemeClr val="bg1"/>
                        </a:solidFill>
                        <a:latin typeface="Century" pitchFamily="18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1146942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6000"/>
                        </a:lnSpc>
                        <a:spcAft>
                          <a:spcPts val="800"/>
                        </a:spcAft>
                      </a:pPr>
                      <a:r>
                        <a:rPr lang="ru-RU" sz="2400" b="1" dirty="0"/>
                        <a:t>Средний балл по району (в %)</a:t>
                      </a:r>
                      <a:endParaRPr lang="ru-RU" sz="2400" b="1" dirty="0">
                        <a:solidFill>
                          <a:schemeClr val="bg1"/>
                        </a:solidFill>
                        <a:latin typeface="Century" pitchFamily="18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6000"/>
                        </a:lnSpc>
                        <a:spcAft>
                          <a:spcPts val="800"/>
                        </a:spcAft>
                      </a:pPr>
                      <a:r>
                        <a:rPr lang="ru-RU" sz="2400" b="1" dirty="0"/>
                        <a:t>59,8</a:t>
                      </a:r>
                      <a:endParaRPr lang="ru-RU" sz="2400" b="1" dirty="0">
                        <a:solidFill>
                          <a:srgbClr val="C00000"/>
                        </a:solidFill>
                        <a:latin typeface="Century" pitchFamily="18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6000"/>
                        </a:lnSpc>
                        <a:spcAft>
                          <a:spcPts val="800"/>
                        </a:spcAft>
                      </a:pPr>
                      <a:r>
                        <a:rPr lang="ru-RU" sz="2400" b="1" dirty="0"/>
                        <a:t>28,5</a:t>
                      </a:r>
                      <a:endParaRPr lang="ru-RU" sz="2400" b="1" dirty="0">
                        <a:solidFill>
                          <a:srgbClr val="C00000"/>
                        </a:solidFill>
                        <a:latin typeface="Century" pitchFamily="18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6000"/>
                        </a:lnSpc>
                        <a:spcAft>
                          <a:spcPts val="800"/>
                        </a:spcAft>
                      </a:pPr>
                      <a:r>
                        <a:rPr lang="ru-RU" sz="2400" b="1" dirty="0"/>
                        <a:t>67,2</a:t>
                      </a:r>
                      <a:endParaRPr lang="ru-RU" sz="2400" b="1" dirty="0">
                        <a:solidFill>
                          <a:schemeClr val="accent6">
                            <a:lumMod val="50000"/>
                          </a:schemeClr>
                        </a:solidFill>
                        <a:latin typeface="Century" pitchFamily="18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6000"/>
                        </a:lnSpc>
                        <a:spcAft>
                          <a:spcPts val="800"/>
                        </a:spcAft>
                      </a:pPr>
                      <a:r>
                        <a:rPr lang="ru-RU" sz="2400" b="1" dirty="0"/>
                        <a:t>52</a:t>
                      </a:r>
                      <a:endParaRPr lang="ru-RU" sz="2400" b="1" dirty="0">
                        <a:solidFill>
                          <a:schemeClr val="accent6">
                            <a:lumMod val="50000"/>
                          </a:schemeClr>
                        </a:solidFill>
                        <a:latin typeface="Century" pitchFamily="18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6000"/>
                        </a:lnSpc>
                        <a:spcAft>
                          <a:spcPts val="800"/>
                        </a:spcAft>
                      </a:pPr>
                      <a:r>
                        <a:rPr lang="ru-RU" sz="2400" b="1" dirty="0"/>
                        <a:t>68,2</a:t>
                      </a:r>
                      <a:endParaRPr lang="ru-RU" sz="2400" b="1" dirty="0">
                        <a:solidFill>
                          <a:srgbClr val="C00000"/>
                        </a:solidFill>
                        <a:latin typeface="Century" pitchFamily="18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6000"/>
                        </a:lnSpc>
                        <a:spcAft>
                          <a:spcPts val="800"/>
                        </a:spcAft>
                      </a:pPr>
                      <a:r>
                        <a:rPr lang="ru-RU" sz="2400" b="1" dirty="0"/>
                        <a:t>31,4</a:t>
                      </a:r>
                      <a:endParaRPr lang="ru-RU" sz="2400" b="1" dirty="0">
                        <a:solidFill>
                          <a:srgbClr val="C00000"/>
                        </a:solidFill>
                        <a:latin typeface="Century" pitchFamily="18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6000"/>
                        </a:lnSpc>
                        <a:spcAft>
                          <a:spcPts val="800"/>
                        </a:spcAft>
                      </a:pPr>
                      <a:r>
                        <a:rPr lang="ru-RU" sz="2400" b="1" dirty="0"/>
                        <a:t>65,2</a:t>
                      </a:r>
                      <a:endParaRPr lang="ru-RU" sz="2400" b="1" dirty="0">
                        <a:solidFill>
                          <a:srgbClr val="C00000"/>
                        </a:solidFill>
                        <a:latin typeface="Century" pitchFamily="18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6000"/>
                        </a:lnSpc>
                        <a:spcAft>
                          <a:spcPts val="800"/>
                        </a:spcAft>
                      </a:pPr>
                      <a:r>
                        <a:rPr lang="ru-RU" sz="2400" b="1" dirty="0"/>
                        <a:t>70,1</a:t>
                      </a:r>
                      <a:endParaRPr lang="ru-RU" sz="2400" b="1" dirty="0">
                        <a:solidFill>
                          <a:srgbClr val="C00000"/>
                        </a:solidFill>
                        <a:latin typeface="Century" pitchFamily="18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1370936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6000"/>
                        </a:lnSpc>
                        <a:spcAft>
                          <a:spcPts val="800"/>
                        </a:spcAft>
                      </a:pPr>
                      <a:r>
                        <a:rPr lang="ru-RU" sz="2400" b="1" dirty="0"/>
                        <a:t>Средний балл по области (в %)</a:t>
                      </a:r>
                      <a:endParaRPr lang="ru-RU" sz="2400" b="1" dirty="0">
                        <a:solidFill>
                          <a:schemeClr val="bg1"/>
                        </a:solidFill>
                        <a:latin typeface="Century" pitchFamily="18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6000"/>
                        </a:lnSpc>
                        <a:spcAft>
                          <a:spcPts val="800"/>
                        </a:spcAft>
                      </a:pPr>
                      <a:r>
                        <a:rPr lang="ru-RU" sz="2400" b="1" dirty="0"/>
                        <a:t>70,9</a:t>
                      </a:r>
                      <a:endParaRPr lang="ru-RU" sz="2400" b="1" dirty="0">
                        <a:solidFill>
                          <a:srgbClr val="7030A0"/>
                        </a:solidFill>
                        <a:latin typeface="Century" pitchFamily="18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6000"/>
                        </a:lnSpc>
                        <a:spcAft>
                          <a:spcPts val="800"/>
                        </a:spcAft>
                      </a:pPr>
                      <a:r>
                        <a:rPr lang="ru-RU" sz="2400" b="1" dirty="0"/>
                        <a:t>46,5</a:t>
                      </a:r>
                      <a:endParaRPr lang="ru-RU" sz="2400" b="1" dirty="0">
                        <a:solidFill>
                          <a:srgbClr val="7030A0"/>
                        </a:solidFill>
                        <a:latin typeface="Century" pitchFamily="18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6000"/>
                        </a:lnSpc>
                        <a:spcAft>
                          <a:spcPts val="800"/>
                        </a:spcAft>
                      </a:pPr>
                      <a:r>
                        <a:rPr lang="ru-RU" sz="2400" b="1" dirty="0"/>
                        <a:t>61,9</a:t>
                      </a:r>
                      <a:endParaRPr lang="ru-RU" sz="2400" b="1" dirty="0">
                        <a:solidFill>
                          <a:srgbClr val="7030A0"/>
                        </a:solidFill>
                        <a:latin typeface="Century" pitchFamily="18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6000"/>
                        </a:lnSpc>
                        <a:spcAft>
                          <a:spcPts val="800"/>
                        </a:spcAft>
                      </a:pPr>
                      <a:r>
                        <a:rPr lang="ru-RU" sz="2400" b="1" dirty="0"/>
                        <a:t>51,9</a:t>
                      </a:r>
                      <a:endParaRPr lang="ru-RU" sz="2400" b="1" dirty="0">
                        <a:solidFill>
                          <a:srgbClr val="7030A0"/>
                        </a:solidFill>
                        <a:latin typeface="Century" pitchFamily="18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6000"/>
                        </a:lnSpc>
                        <a:spcAft>
                          <a:spcPts val="800"/>
                        </a:spcAft>
                      </a:pPr>
                      <a:r>
                        <a:rPr lang="ru-RU" sz="2400" b="1" dirty="0"/>
                        <a:t>75,3</a:t>
                      </a:r>
                      <a:endParaRPr lang="ru-RU" sz="2400" b="1" dirty="0">
                        <a:solidFill>
                          <a:srgbClr val="7030A0"/>
                        </a:solidFill>
                        <a:latin typeface="Century" pitchFamily="18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6000"/>
                        </a:lnSpc>
                        <a:spcAft>
                          <a:spcPts val="800"/>
                        </a:spcAft>
                      </a:pPr>
                      <a:r>
                        <a:rPr lang="ru-RU" sz="2400" b="1" dirty="0"/>
                        <a:t>48,4</a:t>
                      </a:r>
                      <a:endParaRPr lang="ru-RU" sz="2400" b="1" dirty="0">
                        <a:solidFill>
                          <a:srgbClr val="7030A0"/>
                        </a:solidFill>
                        <a:latin typeface="Century" pitchFamily="18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6000"/>
                        </a:lnSpc>
                        <a:spcAft>
                          <a:spcPts val="800"/>
                        </a:spcAft>
                      </a:pPr>
                      <a:r>
                        <a:rPr lang="ru-RU" sz="2400" b="1" dirty="0"/>
                        <a:t>80,6</a:t>
                      </a:r>
                      <a:endParaRPr lang="ru-RU" sz="2400" b="1" dirty="0">
                        <a:solidFill>
                          <a:srgbClr val="7030A0"/>
                        </a:solidFill>
                        <a:latin typeface="Century" pitchFamily="18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6000"/>
                        </a:lnSpc>
                        <a:spcAft>
                          <a:spcPts val="800"/>
                        </a:spcAft>
                      </a:pPr>
                      <a:r>
                        <a:rPr lang="ru-RU" sz="2400" b="1" dirty="0"/>
                        <a:t>78,1</a:t>
                      </a:r>
                      <a:endParaRPr lang="ru-RU" sz="2400" b="1" dirty="0">
                        <a:solidFill>
                          <a:srgbClr val="7030A0"/>
                        </a:solidFill>
                        <a:latin typeface="Century" pitchFamily="18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xmlns="" val="2506916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239268" y="1744044"/>
            <a:ext cx="11713463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ru-RU" sz="3200" b="1" dirty="0">
              <a:ln w="12700">
                <a:noFill/>
              </a:ln>
              <a:solidFill>
                <a:prstClr val="white"/>
              </a:solidFill>
              <a:effectLst>
                <a:glow rad="127000">
                  <a:prstClr val="black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indent="-285750"/>
            <a:endParaRPr lang="ru-RU" sz="2400" b="1" dirty="0" smtClean="0">
              <a:ln w="12700">
                <a:noFill/>
              </a:ln>
              <a:solidFill>
                <a:prstClr val="white"/>
              </a:solidFill>
              <a:effectLst>
                <a:glow rad="127000">
                  <a:prstClr val="black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99125" y="353566"/>
            <a:ext cx="1978548" cy="1484621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 rot="20596982">
            <a:off x="1209040" y="869186"/>
            <a:ext cx="358718" cy="453380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>
          <a:xfrm>
            <a:off x="2315498" y="486697"/>
            <a:ext cx="9188244" cy="14900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06000"/>
              </a:lnSpc>
              <a:spcAft>
                <a:spcPts val="800"/>
              </a:spcAft>
            </a:pPr>
            <a:endParaRPr lang="ru-RU" sz="3600" dirty="0" smtClean="0">
              <a:latin typeface="Century" pitchFamily="18" charset="0"/>
              <a:ea typeface="Calibri"/>
              <a:cs typeface="Times New Roman"/>
            </a:endParaRPr>
          </a:p>
          <a:p>
            <a:pPr algn="ctr"/>
            <a:r>
              <a:rPr lang="ru-RU" sz="2800" b="1" dirty="0" smtClean="0">
                <a:ln w="12700">
                  <a:noFill/>
                </a:ln>
                <a:solidFill>
                  <a:prstClr val="white"/>
                </a:solidFill>
                <a:effectLst>
                  <a:glow rad="127000">
                    <a:prstClr val="black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endParaRPr lang="ru-RU" dirty="0"/>
          </a:p>
        </p:txBody>
      </p:sp>
      <p:sp>
        <p:nvSpPr>
          <p:cNvPr id="11" name="TextBox 10"/>
          <p:cNvSpPr txBox="1"/>
          <p:nvPr/>
        </p:nvSpPr>
        <p:spPr>
          <a:xfrm>
            <a:off x="2403987" y="353962"/>
            <a:ext cx="14490139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b="1" dirty="0" smtClean="0">
                <a:ln w="12700">
                  <a:noFill/>
                </a:ln>
                <a:solidFill>
                  <a:prstClr val="white"/>
                </a:solidFill>
                <a:effectLst>
                  <a:glow rad="127000">
                    <a:prstClr val="black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Качество  знаний  обучающихся</a:t>
            </a:r>
          </a:p>
          <a:p>
            <a:r>
              <a:rPr lang="ru-RU" sz="3200" b="1" dirty="0" smtClean="0">
                <a:ln w="12700">
                  <a:noFill/>
                </a:ln>
                <a:solidFill>
                  <a:prstClr val="white"/>
                </a:solidFill>
                <a:effectLst>
                  <a:glow rad="127000">
                    <a:prstClr val="black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         </a:t>
            </a:r>
            <a:r>
              <a:rPr lang="ru-RU" sz="2400" b="1" dirty="0" smtClean="0">
                <a:ln w="12700">
                  <a:noFill/>
                </a:ln>
                <a:solidFill>
                  <a:prstClr val="white"/>
                </a:solidFill>
                <a:effectLst>
                  <a:glow rad="127000">
                    <a:prstClr val="black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ru-RU" sz="2400" b="1" dirty="0" err="1" smtClean="0">
                <a:ln w="12700">
                  <a:noFill/>
                </a:ln>
                <a:solidFill>
                  <a:prstClr val="white"/>
                </a:solidFill>
                <a:effectLst>
                  <a:glow rad="127000">
                    <a:prstClr val="black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срезовые</a:t>
            </a:r>
            <a:r>
              <a:rPr lang="ru-RU" sz="2400" b="1" dirty="0" smtClean="0">
                <a:ln w="12700">
                  <a:noFill/>
                </a:ln>
                <a:solidFill>
                  <a:prstClr val="white"/>
                </a:solidFill>
                <a:effectLst>
                  <a:glow rad="127000">
                    <a:prstClr val="black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 контрольные работы)</a:t>
            </a:r>
          </a:p>
        </p:txBody>
      </p:sp>
      <p:graphicFrame>
        <p:nvGraphicFramePr>
          <p:cNvPr id="13" name="Таблица 12"/>
          <p:cNvGraphicFramePr>
            <a:graphicFrameLocks noGrp="1"/>
          </p:cNvGraphicFramePr>
          <p:nvPr/>
        </p:nvGraphicFramePr>
        <p:xfrm>
          <a:off x="1414455" y="1548581"/>
          <a:ext cx="9424219" cy="4616244"/>
        </p:xfrm>
        <a:graphic>
          <a:graphicData uri="http://schemas.openxmlformats.org/drawingml/2006/table">
            <a:tbl>
              <a:tblPr>
                <a:tableStyleId>{22838BEF-8BB2-4498-84A7-C5851F593DF1}</a:tableStyleId>
              </a:tblPr>
              <a:tblGrid>
                <a:gridCol w="3141078"/>
                <a:gridCol w="1571523"/>
                <a:gridCol w="1569555"/>
                <a:gridCol w="1462226"/>
                <a:gridCol w="1679837"/>
              </a:tblGrid>
              <a:tr h="1538748">
                <a:tc>
                  <a:txBody>
                    <a:bodyPr/>
                    <a:lstStyle/>
                    <a:p>
                      <a:pPr>
                        <a:spcBef>
                          <a:spcPts val="375"/>
                        </a:spcBef>
                        <a:spcAft>
                          <a:spcPts val="375"/>
                        </a:spcAft>
                      </a:pPr>
                      <a:r>
                        <a:rPr lang="ru-RU" sz="2800" b="1" dirty="0"/>
                        <a:t>Предмет</a:t>
                      </a:r>
                      <a:endParaRPr lang="ru-RU" sz="2800" b="1" dirty="0">
                        <a:solidFill>
                          <a:schemeClr val="bg1"/>
                        </a:solidFill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 gridSpan="2">
                  <a:txBody>
                    <a:bodyPr/>
                    <a:lstStyle/>
                    <a:p>
                      <a:pPr algn="ctr">
                        <a:spcBef>
                          <a:spcPts val="375"/>
                        </a:spcBef>
                        <a:spcAft>
                          <a:spcPts val="375"/>
                        </a:spcAft>
                      </a:pPr>
                      <a:r>
                        <a:rPr lang="ru-RU" sz="2800" b="1" dirty="0"/>
                        <a:t>Русский язык</a:t>
                      </a:r>
                      <a:endParaRPr lang="ru-RU" sz="2800" b="1" dirty="0">
                        <a:solidFill>
                          <a:schemeClr val="bg1"/>
                        </a:solidFill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>
                        <a:spcBef>
                          <a:spcPts val="375"/>
                        </a:spcBef>
                        <a:spcAft>
                          <a:spcPts val="375"/>
                        </a:spcAft>
                      </a:pPr>
                      <a:r>
                        <a:rPr lang="ru-RU" sz="2800" b="1" dirty="0"/>
                        <a:t>математика</a:t>
                      </a:r>
                      <a:endParaRPr lang="ru-RU" sz="2800" b="1" dirty="0">
                        <a:solidFill>
                          <a:schemeClr val="bg1"/>
                        </a:solidFill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1538748">
                <a:tc>
                  <a:txBody>
                    <a:bodyPr/>
                    <a:lstStyle/>
                    <a:p>
                      <a:pPr>
                        <a:spcBef>
                          <a:spcPts val="375"/>
                        </a:spcBef>
                        <a:spcAft>
                          <a:spcPts val="375"/>
                        </a:spcAft>
                      </a:pPr>
                      <a:r>
                        <a:rPr lang="ru-RU" sz="2800" b="1"/>
                        <a:t>Учебный год</a:t>
                      </a:r>
                      <a:endParaRPr lang="ru-RU" sz="2800" b="1">
                        <a:solidFill>
                          <a:schemeClr val="bg1"/>
                        </a:solidFill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375"/>
                        </a:spcBef>
                        <a:spcAft>
                          <a:spcPts val="375"/>
                        </a:spcAft>
                      </a:pPr>
                      <a:r>
                        <a:rPr lang="ru-RU" sz="2800" b="1" dirty="0" smtClean="0"/>
                        <a:t>2016</a:t>
                      </a:r>
                    </a:p>
                    <a:p>
                      <a:pPr algn="ctr">
                        <a:spcBef>
                          <a:spcPts val="375"/>
                        </a:spcBef>
                        <a:spcAft>
                          <a:spcPts val="375"/>
                        </a:spcAft>
                      </a:pPr>
                      <a:r>
                        <a:rPr lang="ru-RU" sz="2800" b="1" dirty="0" smtClean="0"/>
                        <a:t>2017</a:t>
                      </a:r>
                      <a:endParaRPr lang="ru-RU" sz="2800" b="1" dirty="0">
                        <a:solidFill>
                          <a:schemeClr val="bg1"/>
                        </a:solidFill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375"/>
                        </a:spcBef>
                        <a:spcAft>
                          <a:spcPts val="375"/>
                        </a:spcAft>
                      </a:pPr>
                      <a:r>
                        <a:rPr lang="ru-RU" sz="2800" b="1" dirty="0" smtClean="0"/>
                        <a:t>2017</a:t>
                      </a:r>
                    </a:p>
                    <a:p>
                      <a:pPr algn="ctr">
                        <a:spcBef>
                          <a:spcPts val="375"/>
                        </a:spcBef>
                        <a:spcAft>
                          <a:spcPts val="375"/>
                        </a:spcAft>
                      </a:pPr>
                      <a:r>
                        <a:rPr lang="ru-RU" sz="2800" b="1" dirty="0" smtClean="0"/>
                        <a:t>2018</a:t>
                      </a:r>
                      <a:endParaRPr lang="ru-RU" sz="2800" b="1" dirty="0">
                        <a:solidFill>
                          <a:schemeClr val="bg1"/>
                        </a:solidFill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375"/>
                        </a:spcBef>
                        <a:spcAft>
                          <a:spcPts val="375"/>
                        </a:spcAft>
                      </a:pPr>
                      <a:r>
                        <a:rPr lang="ru-RU" sz="2800" b="1" dirty="0" smtClean="0"/>
                        <a:t>2016</a:t>
                      </a:r>
                    </a:p>
                    <a:p>
                      <a:pPr algn="ctr">
                        <a:spcBef>
                          <a:spcPts val="375"/>
                        </a:spcBef>
                        <a:spcAft>
                          <a:spcPts val="375"/>
                        </a:spcAft>
                      </a:pPr>
                      <a:r>
                        <a:rPr lang="ru-RU" sz="2800" b="1" dirty="0" smtClean="0"/>
                        <a:t>2017</a:t>
                      </a:r>
                      <a:endParaRPr lang="ru-RU" sz="2800" b="1" dirty="0">
                        <a:solidFill>
                          <a:schemeClr val="bg1"/>
                        </a:solidFill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375"/>
                        </a:spcBef>
                        <a:spcAft>
                          <a:spcPts val="375"/>
                        </a:spcAft>
                      </a:pPr>
                      <a:r>
                        <a:rPr lang="ru-RU" sz="2800" b="1" dirty="0" smtClean="0"/>
                        <a:t>2017</a:t>
                      </a:r>
                    </a:p>
                    <a:p>
                      <a:pPr algn="ctr">
                        <a:spcBef>
                          <a:spcPts val="375"/>
                        </a:spcBef>
                        <a:spcAft>
                          <a:spcPts val="375"/>
                        </a:spcAft>
                      </a:pPr>
                      <a:r>
                        <a:rPr lang="ru-RU" sz="2800" b="1" dirty="0" smtClean="0"/>
                        <a:t>2018</a:t>
                      </a:r>
                      <a:endParaRPr lang="ru-RU" sz="2800" b="1" dirty="0">
                        <a:solidFill>
                          <a:schemeClr val="bg1"/>
                        </a:solidFill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  <a:tr h="1538748">
                <a:tc>
                  <a:txBody>
                    <a:bodyPr/>
                    <a:lstStyle/>
                    <a:p>
                      <a:pPr>
                        <a:spcBef>
                          <a:spcPts val="375"/>
                        </a:spcBef>
                        <a:spcAft>
                          <a:spcPts val="375"/>
                        </a:spcAft>
                      </a:pPr>
                      <a:r>
                        <a:rPr lang="ru-RU" sz="2800" b="1"/>
                        <a:t>Качество знаний, %</a:t>
                      </a:r>
                      <a:endParaRPr lang="ru-RU" sz="2800" b="1">
                        <a:solidFill>
                          <a:schemeClr val="bg1"/>
                        </a:solidFill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375"/>
                        </a:spcBef>
                        <a:spcAft>
                          <a:spcPts val="375"/>
                        </a:spcAft>
                      </a:pPr>
                      <a:r>
                        <a:rPr lang="ru-RU" sz="2800" b="1" dirty="0"/>
                        <a:t>55,87</a:t>
                      </a:r>
                      <a:endParaRPr lang="ru-RU" sz="2800" b="1" dirty="0">
                        <a:solidFill>
                          <a:srgbClr val="FF0000"/>
                        </a:solidFill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375"/>
                        </a:spcBef>
                        <a:spcAft>
                          <a:spcPts val="375"/>
                        </a:spcAft>
                      </a:pPr>
                      <a:r>
                        <a:rPr lang="ru-RU" sz="2800" b="1" dirty="0"/>
                        <a:t>46,75</a:t>
                      </a:r>
                      <a:endParaRPr lang="ru-RU" sz="2800" b="1" dirty="0">
                        <a:solidFill>
                          <a:srgbClr val="FF0000"/>
                        </a:solidFill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375"/>
                        </a:spcBef>
                        <a:spcAft>
                          <a:spcPts val="375"/>
                        </a:spcAft>
                      </a:pPr>
                      <a:r>
                        <a:rPr lang="ru-RU" sz="2800" b="1" dirty="0"/>
                        <a:t>47,6</a:t>
                      </a:r>
                      <a:endParaRPr lang="ru-RU" sz="2800" b="1" dirty="0">
                        <a:solidFill>
                          <a:srgbClr val="FF0000"/>
                        </a:solidFill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375"/>
                        </a:spcBef>
                        <a:spcAft>
                          <a:spcPts val="375"/>
                        </a:spcAft>
                      </a:pPr>
                      <a:r>
                        <a:rPr lang="ru-RU" sz="2800" b="1" dirty="0"/>
                        <a:t>44,82</a:t>
                      </a:r>
                      <a:endParaRPr lang="ru-RU" sz="2800" b="1" dirty="0">
                        <a:solidFill>
                          <a:srgbClr val="FF0000"/>
                        </a:solidFill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  <p:sp>
        <p:nvSpPr>
          <p:cNvPr id="81921" name="Rectangle 1"/>
          <p:cNvSpPr>
            <a:spLocks noChangeArrowheads="1"/>
          </p:cNvSpPr>
          <p:nvPr/>
        </p:nvSpPr>
        <p:spPr bwMode="auto">
          <a:xfrm>
            <a:off x="0" y="0"/>
            <a:ext cx="12192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506916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239268" y="1744044"/>
            <a:ext cx="11713463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ru-RU" sz="3200" b="1" dirty="0">
              <a:ln w="12700">
                <a:noFill/>
              </a:ln>
              <a:solidFill>
                <a:prstClr val="white"/>
              </a:solidFill>
              <a:effectLst>
                <a:glow rad="127000">
                  <a:prstClr val="black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indent="-285750"/>
            <a:endParaRPr lang="ru-RU" sz="2400" b="1" dirty="0" smtClean="0">
              <a:ln w="12700">
                <a:noFill/>
              </a:ln>
              <a:solidFill>
                <a:prstClr val="white"/>
              </a:solidFill>
              <a:effectLst>
                <a:glow rad="127000">
                  <a:prstClr val="black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99125" y="353566"/>
            <a:ext cx="1978548" cy="1484621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 rot="20596982">
            <a:off x="1209040" y="869186"/>
            <a:ext cx="358718" cy="453380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>
          <a:xfrm>
            <a:off x="2315498" y="486697"/>
            <a:ext cx="8228677" cy="13542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600" b="1" dirty="0" smtClean="0">
                <a:ln w="12700">
                  <a:noFill/>
                </a:ln>
                <a:solidFill>
                  <a:prstClr val="white"/>
                </a:solidFill>
                <a:effectLst>
                  <a:glow rad="127000">
                    <a:prstClr val="black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МИУД</a:t>
            </a:r>
            <a:endParaRPr lang="ru-RU" sz="2800" b="1" dirty="0" smtClean="0">
              <a:ln w="12700">
                <a:noFill/>
              </a:ln>
              <a:solidFill>
                <a:prstClr val="white"/>
              </a:solidFill>
              <a:effectLst>
                <a:glow rad="127000">
                  <a:prstClr val="black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sz="2800" b="1" dirty="0" smtClean="0">
                <a:ln w="12700">
                  <a:noFill/>
                </a:ln>
                <a:solidFill>
                  <a:prstClr val="white"/>
                </a:solidFill>
                <a:effectLst>
                  <a:glow rad="127000">
                    <a:prstClr val="black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endParaRPr lang="ru-RU" dirty="0"/>
          </a:p>
        </p:txBody>
      </p:sp>
      <p:graphicFrame>
        <p:nvGraphicFramePr>
          <p:cNvPr id="13" name="Таблица 12"/>
          <p:cNvGraphicFramePr>
            <a:graphicFrameLocks noGrp="1"/>
          </p:cNvGraphicFramePr>
          <p:nvPr/>
        </p:nvGraphicFramePr>
        <p:xfrm>
          <a:off x="729931" y="1543050"/>
          <a:ext cx="10800083" cy="3842266"/>
        </p:xfrm>
        <a:graphic>
          <a:graphicData uri="http://schemas.openxmlformats.org/drawingml/2006/table">
            <a:tbl>
              <a:tblPr>
                <a:tableStyleId>{22838BEF-8BB2-4498-84A7-C5851F593DF1}</a:tableStyleId>
              </a:tblPr>
              <a:tblGrid>
                <a:gridCol w="2305938"/>
                <a:gridCol w="1685149"/>
                <a:gridCol w="1719349"/>
                <a:gridCol w="1685149"/>
                <a:gridCol w="1685149"/>
                <a:gridCol w="1719349"/>
              </a:tblGrid>
              <a:tr h="1443038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400" b="1" dirty="0"/>
                        <a:t>ОУ</a:t>
                      </a:r>
                      <a:endParaRPr lang="ru-RU" sz="2400" b="1" dirty="0">
                        <a:solidFill>
                          <a:schemeClr val="bg1"/>
                        </a:solidFill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400" b="1" dirty="0"/>
                        <a:t> 4 класс</a:t>
                      </a:r>
                      <a:r>
                        <a:rPr lang="ru-RU" sz="2400" b="1" dirty="0" smtClean="0"/>
                        <a:t>/</a:t>
                      </a: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400" b="1" dirty="0" smtClean="0"/>
                        <a:t>баллы</a:t>
                      </a:r>
                      <a:endParaRPr lang="ru-RU" sz="2400" b="1" dirty="0"/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400" b="1" dirty="0"/>
                        <a:t>(порог 12)</a:t>
                      </a:r>
                      <a:endParaRPr lang="ru-RU" sz="2400" b="1" dirty="0">
                        <a:solidFill>
                          <a:schemeClr val="bg1"/>
                        </a:solidFill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400" b="1" dirty="0"/>
                        <a:t>5класс</a:t>
                      </a:r>
                      <a:r>
                        <a:rPr lang="ru-RU" sz="2400" b="1" dirty="0" smtClean="0"/>
                        <a:t>/</a:t>
                      </a: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400" b="1" dirty="0" smtClean="0"/>
                        <a:t>баллы</a:t>
                      </a:r>
                      <a:endParaRPr lang="ru-RU" sz="2400" b="1" dirty="0"/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400" b="1" dirty="0"/>
                        <a:t>(порог 12,5)</a:t>
                      </a:r>
                      <a:endParaRPr lang="ru-RU" sz="2400" b="1" dirty="0">
                        <a:solidFill>
                          <a:schemeClr val="bg1"/>
                        </a:solidFill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400" b="1" dirty="0"/>
                        <a:t>6 класс</a:t>
                      </a:r>
                      <a:r>
                        <a:rPr lang="ru-RU" sz="2400" b="1" dirty="0" smtClean="0"/>
                        <a:t>/</a:t>
                      </a: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400" b="1" dirty="0" smtClean="0"/>
                        <a:t>баллы</a:t>
                      </a:r>
                      <a:endParaRPr lang="ru-RU" sz="2400" b="1" dirty="0"/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400" b="1" dirty="0"/>
                        <a:t>(порог 14)</a:t>
                      </a:r>
                      <a:endParaRPr lang="ru-RU" sz="2400" b="1" dirty="0">
                        <a:solidFill>
                          <a:schemeClr val="bg1"/>
                        </a:solidFill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400" b="1" dirty="0"/>
                        <a:t>7 класс</a:t>
                      </a:r>
                      <a:r>
                        <a:rPr lang="ru-RU" sz="2400" b="1" dirty="0" smtClean="0"/>
                        <a:t>/</a:t>
                      </a: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400" b="1" dirty="0" smtClean="0"/>
                        <a:t>баллы</a:t>
                      </a:r>
                      <a:endParaRPr lang="ru-RU" sz="2400" b="1" dirty="0"/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400" b="1" dirty="0"/>
                        <a:t>(порог 13)</a:t>
                      </a:r>
                      <a:endParaRPr lang="ru-RU" sz="2400" b="1" dirty="0">
                        <a:solidFill>
                          <a:schemeClr val="bg1"/>
                        </a:solidFill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400" b="1" dirty="0"/>
                        <a:t>8класс</a:t>
                      </a:r>
                      <a:r>
                        <a:rPr lang="ru-RU" sz="2400" b="1" dirty="0" smtClean="0"/>
                        <a:t>/</a:t>
                      </a: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400" b="1" dirty="0" smtClean="0"/>
                        <a:t>баллы</a:t>
                      </a:r>
                      <a:endParaRPr lang="ru-RU" sz="2400" b="1" dirty="0"/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400" b="1" dirty="0"/>
                        <a:t>(порог 13)</a:t>
                      </a:r>
                      <a:endParaRPr lang="ru-RU" sz="2400" b="1" dirty="0">
                        <a:solidFill>
                          <a:schemeClr val="bg1"/>
                        </a:solidFill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  <a:tr h="867965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400" b="1" dirty="0"/>
                        <a:t>МБОУ «Репьевская школа»</a:t>
                      </a:r>
                      <a:endParaRPr lang="ru-RU" sz="2400" b="1" dirty="0">
                        <a:solidFill>
                          <a:schemeClr val="bg1"/>
                        </a:solidFill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400" b="1" dirty="0"/>
                        <a:t>12,7</a:t>
                      </a:r>
                      <a:endParaRPr lang="ru-RU" sz="2400" b="1" dirty="0">
                        <a:solidFill>
                          <a:schemeClr val="accent6">
                            <a:lumMod val="50000"/>
                          </a:schemeClr>
                        </a:solidFill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400" b="1" dirty="0"/>
                        <a:t>13,75</a:t>
                      </a:r>
                      <a:endParaRPr lang="ru-RU" sz="2400" b="1" dirty="0">
                        <a:solidFill>
                          <a:schemeClr val="accent6">
                            <a:lumMod val="50000"/>
                          </a:schemeClr>
                        </a:solidFill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400" b="1" dirty="0"/>
                        <a:t>12,37</a:t>
                      </a:r>
                      <a:endParaRPr lang="ru-RU" sz="2400" b="1" dirty="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400" b="1" dirty="0"/>
                        <a:t>13,38</a:t>
                      </a:r>
                      <a:endParaRPr lang="ru-RU" sz="2400" b="1" dirty="0">
                        <a:solidFill>
                          <a:schemeClr val="accent6">
                            <a:lumMod val="50000"/>
                          </a:schemeClr>
                        </a:solidFill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400" b="1" dirty="0"/>
                        <a:t>12,76</a:t>
                      </a:r>
                      <a:endParaRPr lang="ru-RU" sz="2400" b="1" dirty="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  <a:tr h="1301948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400" b="1" dirty="0"/>
                        <a:t>МБОУ «Краснолипьевская школа»</a:t>
                      </a:r>
                      <a:endParaRPr lang="ru-RU" sz="2400" b="1" dirty="0">
                        <a:solidFill>
                          <a:schemeClr val="bg1"/>
                        </a:solidFill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400" b="1" dirty="0"/>
                        <a:t>9,1</a:t>
                      </a:r>
                      <a:endParaRPr lang="ru-RU" sz="2400" b="1" dirty="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400" b="1"/>
                        <a:t>9,19</a:t>
                      </a:r>
                      <a:endParaRPr lang="ru-RU" sz="2400" b="1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400" b="1" dirty="0"/>
                        <a:t>10,5</a:t>
                      </a:r>
                      <a:endParaRPr lang="ru-RU" sz="2400" b="1" dirty="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400" b="1" dirty="0"/>
                        <a:t>9,66</a:t>
                      </a:r>
                      <a:endParaRPr lang="ru-RU" sz="2400" b="1" dirty="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400" b="1" dirty="0"/>
                        <a:t>10,77</a:t>
                      </a:r>
                      <a:endParaRPr lang="ru-RU" sz="2400" b="1" dirty="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xmlns="" val="2506916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1551709" y="1814945"/>
            <a:ext cx="9434946" cy="16927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ru-RU" sz="3200" b="1" dirty="0">
              <a:ln w="12700">
                <a:noFill/>
              </a:ln>
              <a:solidFill>
                <a:prstClr val="white"/>
              </a:solidFill>
              <a:effectLst>
                <a:glow rad="127000">
                  <a:prstClr val="black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indent="-285750" algn="ctr"/>
            <a:r>
              <a:rPr lang="ru-RU" sz="3600" b="1" dirty="0" smtClean="0">
                <a:ln w="12700">
                  <a:noFill/>
                </a:ln>
                <a:solidFill>
                  <a:prstClr val="white"/>
                </a:solidFill>
                <a:effectLst>
                  <a:glow rad="127000">
                    <a:prstClr val="black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К  экзамену  были  допущены  </a:t>
            </a:r>
          </a:p>
          <a:p>
            <a:pPr marL="285750" indent="-285750" algn="ctr"/>
            <a:r>
              <a:rPr lang="ru-RU" sz="3600" b="1" dirty="0" smtClean="0">
                <a:ln w="12700">
                  <a:noFill/>
                </a:ln>
                <a:solidFill>
                  <a:prstClr val="white"/>
                </a:solidFill>
                <a:effectLst>
                  <a:glow rad="127000">
                    <a:prstClr val="black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64  выпускника  (100%) 11 - х классов</a:t>
            </a: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99125" y="353566"/>
            <a:ext cx="1978548" cy="1484621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 rot="20596982">
            <a:off x="1209040" y="869186"/>
            <a:ext cx="358718" cy="453380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>
          <a:xfrm>
            <a:off x="3034144" y="568036"/>
            <a:ext cx="8049491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600" b="1" dirty="0" smtClean="0">
                <a:ln w="12700">
                  <a:noFill/>
                </a:ln>
                <a:solidFill>
                  <a:prstClr val="white"/>
                </a:solidFill>
                <a:effectLst>
                  <a:glow rad="127000">
                    <a:prstClr val="black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Единый  государственный  экзамен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2506916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239268" y="1744044"/>
            <a:ext cx="1171346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ru-RU" sz="3200" b="1" dirty="0">
              <a:ln w="12700">
                <a:noFill/>
              </a:ln>
              <a:solidFill>
                <a:prstClr val="white"/>
              </a:solidFill>
              <a:effectLst>
                <a:glow rad="127000">
                  <a:prstClr val="black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1"/>
            <a:ext cx="1812471" cy="1360004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 rot="20596982">
            <a:off x="893730" y="459283"/>
            <a:ext cx="358718" cy="453380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>
          <a:xfrm>
            <a:off x="2216728" y="0"/>
            <a:ext cx="8866908" cy="8002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 smtClean="0">
                <a:ln w="12700">
                  <a:noFill/>
                </a:ln>
                <a:solidFill>
                  <a:prstClr val="white"/>
                </a:solidFill>
                <a:effectLst>
                  <a:glow rad="127000">
                    <a:prstClr val="black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 Единый  государственный  экзамен  -  математика</a:t>
            </a:r>
          </a:p>
          <a:p>
            <a:endParaRPr lang="ru-RU" dirty="0"/>
          </a:p>
        </p:txBody>
      </p:sp>
      <p:sp>
        <p:nvSpPr>
          <p:cNvPr id="9" name="Прямоугольник 8"/>
          <p:cNvSpPr/>
          <p:nvPr/>
        </p:nvSpPr>
        <p:spPr>
          <a:xfrm>
            <a:off x="6003633" y="3223559"/>
            <a:ext cx="184730" cy="38536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lnSpc>
                <a:spcPct val="115000"/>
              </a:lnSpc>
              <a:spcAft>
                <a:spcPts val="0"/>
              </a:spcAft>
            </a:pPr>
            <a:endParaRPr lang="ru-RU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graphicFrame>
        <p:nvGraphicFramePr>
          <p:cNvPr id="11" name="Таблица 10"/>
          <p:cNvGraphicFramePr>
            <a:graphicFrameLocks noGrp="1"/>
          </p:cNvGraphicFramePr>
          <p:nvPr/>
        </p:nvGraphicFramePr>
        <p:xfrm>
          <a:off x="849087" y="1110342"/>
          <a:ext cx="11054442" cy="5373382"/>
        </p:xfrm>
        <a:graphic>
          <a:graphicData uri="http://schemas.openxmlformats.org/drawingml/2006/table">
            <a:tbl>
              <a:tblPr firstRow="1" firstCol="1" bandRow="1">
                <a:tableStyleId>{22838BEF-8BB2-4498-84A7-C5851F593DF1}</a:tableStyleId>
              </a:tblPr>
              <a:tblGrid>
                <a:gridCol w="3265501"/>
                <a:gridCol w="1155248"/>
                <a:gridCol w="1309281"/>
                <a:gridCol w="1386299"/>
                <a:gridCol w="1460921"/>
                <a:gridCol w="1305547"/>
                <a:gridCol w="1171645"/>
              </a:tblGrid>
              <a:tr h="138509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dirty="0">
                          <a:effectLst/>
                        </a:rPr>
                        <a:t>Показатели</a:t>
                      </a:r>
                      <a:endParaRPr lang="ru-RU" sz="2400" dirty="0">
                        <a:effectLst/>
                        <a:latin typeface="Times New Roman" pitchFamily="18" charset="0"/>
                        <a:ea typeface="Times New Roman" panose="02020603050405020304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anchor="b"/>
                </a:tc>
                <a:tc gridSpan="2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dirty="0" smtClean="0">
                          <a:effectLst/>
                        </a:rPr>
                        <a:t>2015-2016</a:t>
                      </a:r>
                      <a:endParaRPr lang="ru-RU" sz="2000" dirty="0">
                        <a:effectLst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dirty="0">
                          <a:effectLst/>
                        </a:rPr>
                        <a:t> учебный год                              </a:t>
                      </a:r>
                      <a:r>
                        <a:rPr lang="ru-RU" sz="2000" dirty="0" smtClean="0">
                          <a:effectLst/>
                        </a:rPr>
                        <a:t>базовая/  профильная                       </a:t>
                      </a:r>
                      <a:endParaRPr lang="ru-RU" sz="2000" b="1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ea typeface="Times New Roman" panose="02020603050405020304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anchor="b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dirty="0">
                          <a:effectLst/>
                        </a:rPr>
                        <a:t> </a:t>
                      </a:r>
                      <a:r>
                        <a:rPr lang="ru-RU" sz="2000" dirty="0" smtClean="0">
                          <a:effectLst/>
                        </a:rPr>
                        <a:t>2016-2017</a:t>
                      </a:r>
                      <a:endParaRPr lang="ru-RU" sz="2000" dirty="0">
                        <a:effectLst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dirty="0">
                          <a:effectLst/>
                        </a:rPr>
                        <a:t> учебный год                              </a:t>
                      </a:r>
                      <a:r>
                        <a:rPr lang="ru-RU" sz="2000" dirty="0" smtClean="0">
                          <a:effectLst/>
                        </a:rPr>
                        <a:t>базовая/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dirty="0" smtClean="0">
                          <a:effectLst/>
                        </a:rPr>
                        <a:t>профильная</a:t>
                      </a:r>
                      <a:endParaRPr lang="ru-RU" sz="2000" b="1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ea typeface="Times New Roman" panose="02020603050405020304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dirty="0" smtClean="0">
                          <a:effectLst/>
                        </a:rPr>
                        <a:t>2017-2018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dirty="0" smtClean="0">
                          <a:effectLst/>
                        </a:rPr>
                        <a:t>учебный год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dirty="0" smtClean="0">
                          <a:effectLst/>
                        </a:rPr>
                        <a:t>базовая/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dirty="0" smtClean="0">
                          <a:effectLst/>
                        </a:rPr>
                        <a:t>профильная             </a:t>
                      </a:r>
                      <a:endParaRPr lang="ru-RU" sz="2000" b="1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ea typeface="Times New Roman" panose="02020603050405020304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72377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dirty="0">
                          <a:effectLst/>
                        </a:rPr>
                        <a:t>Количество участников</a:t>
                      </a:r>
                      <a:endParaRPr lang="ru-RU" sz="2400" dirty="0">
                        <a:effectLst/>
                        <a:latin typeface="Times New Roman" pitchFamily="18" charset="0"/>
                        <a:ea typeface="Times New Roman" panose="02020603050405020304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b="1" dirty="0">
                          <a:effectLst/>
                        </a:rPr>
                        <a:t> 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b="1" dirty="0">
                          <a:effectLst/>
                        </a:rPr>
                        <a:t>57</a:t>
                      </a:r>
                      <a:endParaRPr lang="ru-RU" sz="2000" b="1" dirty="0">
                        <a:solidFill>
                          <a:srgbClr val="002060"/>
                        </a:solidFill>
                        <a:effectLst/>
                        <a:latin typeface="Times New Roman" pitchFamily="18" charset="0"/>
                        <a:ea typeface="Times New Roman" panose="02020603050405020304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b="1" dirty="0">
                          <a:effectLst/>
                        </a:rPr>
                        <a:t> 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b="1" dirty="0">
                          <a:effectLst/>
                        </a:rPr>
                        <a:t>54</a:t>
                      </a:r>
                      <a:endParaRPr lang="ru-RU" sz="2000" b="1" dirty="0">
                        <a:solidFill>
                          <a:srgbClr val="002060"/>
                        </a:solidFill>
                        <a:effectLst/>
                        <a:latin typeface="Times New Roman" pitchFamily="18" charset="0"/>
                        <a:ea typeface="Times New Roman" panose="02020603050405020304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2000" b="1" dirty="0" smtClean="0">
                        <a:effectLst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b="1" dirty="0" smtClean="0">
                          <a:effectLst/>
                        </a:rPr>
                        <a:t>62</a:t>
                      </a:r>
                      <a:endParaRPr lang="ru-RU" sz="2000" b="1" dirty="0">
                        <a:solidFill>
                          <a:srgbClr val="002060"/>
                        </a:solidFill>
                        <a:effectLst/>
                        <a:latin typeface="Times New Roman" pitchFamily="18" charset="0"/>
                        <a:ea typeface="Times New Roman" panose="02020603050405020304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2000" b="1" dirty="0" smtClean="0">
                        <a:effectLst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b="1" dirty="0" smtClean="0">
                          <a:effectLst/>
                        </a:rPr>
                        <a:t>49</a:t>
                      </a:r>
                      <a:endParaRPr lang="ru-RU" sz="2000" b="1" dirty="0">
                        <a:solidFill>
                          <a:srgbClr val="002060"/>
                        </a:solidFill>
                        <a:effectLst/>
                        <a:latin typeface="Times New Roman" pitchFamily="18" charset="0"/>
                        <a:ea typeface="Times New Roman" panose="02020603050405020304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endParaRPr lang="ru-RU" sz="2000" b="1" dirty="0" smtClean="0"/>
                    </a:p>
                    <a:p>
                      <a:r>
                        <a:rPr lang="ru-RU" sz="2000" b="1" dirty="0" smtClean="0"/>
                        <a:t>58</a:t>
                      </a:r>
                      <a:endParaRPr lang="ru-RU" sz="2000" b="1" dirty="0">
                        <a:solidFill>
                          <a:srgbClr val="00206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endParaRPr lang="ru-RU" sz="2000" b="1" dirty="0" smtClean="0"/>
                    </a:p>
                    <a:p>
                      <a:r>
                        <a:rPr lang="ru-RU" sz="2000" b="1" dirty="0" smtClean="0"/>
                        <a:t>50</a:t>
                      </a:r>
                      <a:endParaRPr lang="ru-RU" sz="2000" b="1" dirty="0">
                        <a:solidFill>
                          <a:srgbClr val="00206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</a:tr>
              <a:tr h="41552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dirty="0">
                          <a:effectLst/>
                        </a:rPr>
                        <a:t>Справились</a:t>
                      </a:r>
                      <a:endParaRPr lang="ru-RU" sz="2400" dirty="0">
                        <a:effectLst/>
                        <a:latin typeface="Times New Roman" pitchFamily="18" charset="0"/>
                        <a:ea typeface="Times New Roman" panose="02020603050405020304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b="1" dirty="0">
                          <a:effectLst/>
                        </a:rPr>
                        <a:t>100%</a:t>
                      </a:r>
                      <a:endParaRPr lang="ru-RU" sz="2000" b="1" dirty="0">
                        <a:solidFill>
                          <a:srgbClr val="002060"/>
                        </a:solidFill>
                        <a:effectLst/>
                        <a:latin typeface="Times New Roman" pitchFamily="18" charset="0"/>
                        <a:ea typeface="Times New Roman" panose="02020603050405020304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b="1" dirty="0">
                          <a:effectLst/>
                        </a:rPr>
                        <a:t>83,3%</a:t>
                      </a:r>
                      <a:endParaRPr lang="ru-RU" sz="2000" b="1" dirty="0">
                        <a:solidFill>
                          <a:srgbClr val="002060"/>
                        </a:solidFill>
                        <a:effectLst/>
                        <a:latin typeface="Times New Roman" pitchFamily="18" charset="0"/>
                        <a:ea typeface="Times New Roman" panose="02020603050405020304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b="1" dirty="0" smtClean="0">
                          <a:effectLst/>
                        </a:rPr>
                        <a:t>100%</a:t>
                      </a:r>
                      <a:endParaRPr lang="ru-RU" sz="2000" b="1" dirty="0">
                        <a:solidFill>
                          <a:srgbClr val="002060"/>
                        </a:solidFill>
                        <a:effectLst/>
                        <a:latin typeface="Times New Roman" pitchFamily="18" charset="0"/>
                        <a:ea typeface="Times New Roman" panose="02020603050405020304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b="1" dirty="0" smtClean="0">
                          <a:effectLst/>
                        </a:rPr>
                        <a:t>69,4%</a:t>
                      </a:r>
                      <a:endParaRPr lang="ru-RU" sz="2000" b="1" dirty="0">
                        <a:solidFill>
                          <a:srgbClr val="002060"/>
                        </a:solidFill>
                        <a:effectLst/>
                        <a:latin typeface="Times New Roman" pitchFamily="18" charset="0"/>
                        <a:ea typeface="Times New Roman" panose="02020603050405020304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ru-RU" sz="2000" b="1" dirty="0" smtClean="0"/>
                        <a:t>100%;</a:t>
                      </a:r>
                      <a:endParaRPr lang="ru-RU" sz="2000" b="1" dirty="0">
                        <a:solidFill>
                          <a:srgbClr val="00206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ru-RU" sz="2000" b="1" dirty="0" smtClean="0"/>
                        <a:t>86</a:t>
                      </a:r>
                      <a:endParaRPr lang="ru-RU" sz="2000" b="1" dirty="0">
                        <a:solidFill>
                          <a:srgbClr val="00206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</a:tr>
              <a:tr h="72377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dirty="0">
                          <a:effectLst/>
                        </a:rPr>
                        <a:t>Максимальный балл</a:t>
                      </a:r>
                      <a:endParaRPr lang="ru-RU" sz="2400" dirty="0">
                        <a:effectLst/>
                        <a:latin typeface="Times New Roman" pitchFamily="18" charset="0"/>
                        <a:ea typeface="Times New Roman" panose="02020603050405020304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b="1" dirty="0">
                          <a:effectLst/>
                        </a:rPr>
                        <a:t> 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b="1" dirty="0">
                          <a:effectLst/>
                        </a:rPr>
                        <a:t>5</a:t>
                      </a:r>
                      <a:endParaRPr lang="ru-RU" sz="2000" b="1" dirty="0">
                        <a:solidFill>
                          <a:srgbClr val="002060"/>
                        </a:solidFill>
                        <a:effectLst/>
                        <a:latin typeface="Times New Roman" pitchFamily="18" charset="0"/>
                        <a:ea typeface="Times New Roman" panose="02020603050405020304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b="1" dirty="0">
                          <a:effectLst/>
                        </a:rPr>
                        <a:t> 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b="1" dirty="0">
                          <a:effectLst/>
                        </a:rPr>
                        <a:t>82</a:t>
                      </a:r>
                      <a:endParaRPr lang="ru-RU" sz="2000" b="1" dirty="0">
                        <a:solidFill>
                          <a:srgbClr val="002060"/>
                        </a:solidFill>
                        <a:effectLst/>
                        <a:latin typeface="Times New Roman" pitchFamily="18" charset="0"/>
                        <a:ea typeface="Times New Roman" panose="02020603050405020304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2000" b="1" dirty="0" smtClean="0">
                        <a:effectLst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b="1" dirty="0" smtClean="0">
                          <a:effectLst/>
                        </a:rPr>
                        <a:t>5</a:t>
                      </a:r>
                      <a:endParaRPr lang="ru-RU" sz="2000" b="1" dirty="0">
                        <a:solidFill>
                          <a:srgbClr val="002060"/>
                        </a:solidFill>
                        <a:effectLst/>
                        <a:latin typeface="Times New Roman" pitchFamily="18" charset="0"/>
                        <a:ea typeface="Times New Roman" panose="02020603050405020304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2000" b="1" dirty="0" smtClean="0">
                        <a:effectLst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b="1" dirty="0" smtClean="0">
                          <a:effectLst/>
                        </a:rPr>
                        <a:t>72</a:t>
                      </a:r>
                      <a:endParaRPr lang="ru-RU" sz="2000" b="1" dirty="0">
                        <a:solidFill>
                          <a:srgbClr val="002060"/>
                        </a:solidFill>
                        <a:effectLst/>
                        <a:latin typeface="Times New Roman" pitchFamily="18" charset="0"/>
                        <a:ea typeface="Times New Roman" panose="02020603050405020304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endParaRPr lang="ru-RU" sz="2000" b="1" dirty="0" smtClean="0"/>
                    </a:p>
                    <a:p>
                      <a:r>
                        <a:rPr lang="ru-RU" sz="2000" b="1" dirty="0" smtClean="0"/>
                        <a:t>5</a:t>
                      </a:r>
                      <a:endParaRPr lang="ru-RU" sz="2000" b="1" dirty="0">
                        <a:solidFill>
                          <a:srgbClr val="00206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endParaRPr lang="ru-RU" sz="2000" b="1" dirty="0" smtClean="0"/>
                    </a:p>
                    <a:p>
                      <a:r>
                        <a:rPr lang="ru-RU" sz="2000" b="1" dirty="0" smtClean="0"/>
                        <a:t>72</a:t>
                      </a:r>
                      <a:endParaRPr lang="ru-RU" sz="2000" b="1" dirty="0">
                        <a:solidFill>
                          <a:srgbClr val="00206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</a:tr>
              <a:tr h="103882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dirty="0">
                          <a:effectLst/>
                        </a:rPr>
                        <a:t>Средний балл по району</a:t>
                      </a:r>
                      <a:endParaRPr lang="ru-RU" sz="2400" dirty="0">
                        <a:effectLst/>
                        <a:latin typeface="Times New Roman" pitchFamily="18" charset="0"/>
                        <a:ea typeface="Times New Roman" panose="02020603050405020304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b="1" dirty="0">
                          <a:effectLst/>
                        </a:rPr>
                        <a:t> 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2000" b="1" dirty="0" smtClean="0">
                        <a:effectLst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b="1" dirty="0" smtClean="0">
                          <a:effectLst/>
                        </a:rPr>
                        <a:t>4,32</a:t>
                      </a:r>
                      <a:endParaRPr lang="ru-RU" sz="2000" b="1" dirty="0">
                        <a:solidFill>
                          <a:schemeClr val="accent6">
                            <a:lumMod val="50000"/>
                          </a:schemeClr>
                        </a:solidFill>
                        <a:effectLst/>
                        <a:latin typeface="Times New Roman" pitchFamily="18" charset="0"/>
                        <a:ea typeface="Times New Roman" panose="02020603050405020304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b="1" dirty="0">
                          <a:effectLst/>
                        </a:rPr>
                        <a:t> 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2000" b="1" dirty="0" smtClean="0">
                        <a:effectLst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b="1" dirty="0" smtClean="0">
                          <a:effectLst/>
                        </a:rPr>
                        <a:t>41,9</a:t>
                      </a:r>
                      <a:endParaRPr lang="ru-RU" sz="2000" b="1" dirty="0">
                        <a:solidFill>
                          <a:srgbClr val="FF0000"/>
                        </a:solidFill>
                        <a:effectLst/>
                        <a:latin typeface="Times New Roman" pitchFamily="18" charset="0"/>
                        <a:ea typeface="Times New Roman" panose="02020603050405020304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2000" b="1" dirty="0" smtClean="0">
                        <a:effectLst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2000" b="1" dirty="0" smtClean="0">
                        <a:effectLst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b="1" dirty="0" smtClean="0">
                          <a:effectLst/>
                        </a:rPr>
                        <a:t>4,3</a:t>
                      </a:r>
                      <a:endParaRPr lang="ru-RU" sz="2000" b="1" dirty="0">
                        <a:solidFill>
                          <a:schemeClr val="accent6">
                            <a:lumMod val="50000"/>
                          </a:schemeClr>
                        </a:solidFill>
                        <a:effectLst/>
                        <a:latin typeface="Times New Roman" pitchFamily="18" charset="0"/>
                        <a:ea typeface="Times New Roman" panose="02020603050405020304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2000" b="1" dirty="0" smtClean="0">
                        <a:effectLst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2000" b="1" dirty="0" smtClean="0">
                        <a:effectLst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b="1" dirty="0" smtClean="0">
                          <a:effectLst/>
                        </a:rPr>
                        <a:t>34,33</a:t>
                      </a:r>
                      <a:endParaRPr lang="ru-RU" sz="2000" b="1" dirty="0">
                        <a:solidFill>
                          <a:srgbClr val="FF0000"/>
                        </a:solidFill>
                        <a:effectLst/>
                        <a:latin typeface="Times New Roman" pitchFamily="18" charset="0"/>
                        <a:ea typeface="Times New Roman" panose="02020603050405020304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endParaRPr lang="ru-RU" sz="2000" b="1" dirty="0" smtClean="0"/>
                    </a:p>
                    <a:p>
                      <a:endParaRPr lang="ru-RU" sz="2000" b="1" dirty="0" smtClean="0"/>
                    </a:p>
                    <a:p>
                      <a:r>
                        <a:rPr lang="ru-RU" sz="2000" b="1" dirty="0" smtClean="0"/>
                        <a:t>4,2</a:t>
                      </a:r>
                      <a:endParaRPr lang="ru-RU" sz="2000" b="1" dirty="0">
                        <a:solidFill>
                          <a:schemeClr val="accent6">
                            <a:lumMod val="5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endParaRPr lang="ru-RU" sz="2000" b="1" dirty="0" smtClean="0"/>
                    </a:p>
                    <a:p>
                      <a:endParaRPr lang="ru-RU" sz="2000" b="1" dirty="0" smtClean="0"/>
                    </a:p>
                    <a:p>
                      <a:r>
                        <a:rPr lang="ru-RU" sz="2000" b="1" dirty="0" smtClean="0"/>
                        <a:t>39,9</a:t>
                      </a:r>
                      <a:endParaRPr lang="ru-RU" sz="2000" b="1" dirty="0">
                        <a:solidFill>
                          <a:srgbClr val="FF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</a:tr>
              <a:tr h="103882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dirty="0">
                          <a:effectLst/>
                        </a:rPr>
                        <a:t>Средний балл по области</a:t>
                      </a:r>
                      <a:endParaRPr lang="ru-RU" sz="2400" dirty="0">
                        <a:effectLst/>
                        <a:latin typeface="Times New Roman" pitchFamily="18" charset="0"/>
                        <a:ea typeface="Times New Roman" panose="02020603050405020304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b="1" dirty="0">
                          <a:effectLst/>
                        </a:rPr>
                        <a:t> 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2000" b="1" dirty="0" smtClean="0">
                        <a:effectLst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b="1" dirty="0" smtClean="0">
                          <a:effectLst/>
                        </a:rPr>
                        <a:t>4,03</a:t>
                      </a:r>
                      <a:endParaRPr lang="ru-RU" sz="2000" b="1" dirty="0">
                        <a:solidFill>
                          <a:srgbClr val="002060"/>
                        </a:solidFill>
                        <a:effectLst/>
                        <a:latin typeface="Times New Roman" pitchFamily="18" charset="0"/>
                        <a:ea typeface="Times New Roman" panose="02020603050405020304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b="1" dirty="0">
                          <a:effectLst/>
                        </a:rPr>
                        <a:t> 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2000" b="1" dirty="0" smtClean="0">
                        <a:effectLst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b="1" dirty="0" smtClean="0">
                          <a:effectLst/>
                        </a:rPr>
                        <a:t>48</a:t>
                      </a:r>
                      <a:endParaRPr lang="ru-RU" sz="2000" b="1" dirty="0">
                        <a:solidFill>
                          <a:srgbClr val="002060"/>
                        </a:solidFill>
                        <a:effectLst/>
                        <a:latin typeface="Times New Roman" pitchFamily="18" charset="0"/>
                        <a:ea typeface="Times New Roman" panose="02020603050405020304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2000" b="1" dirty="0" smtClean="0">
                        <a:effectLst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2000" b="1" dirty="0" smtClean="0">
                        <a:effectLst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b="1" dirty="0" smtClean="0">
                          <a:effectLst/>
                        </a:rPr>
                        <a:t>4,1</a:t>
                      </a:r>
                      <a:endParaRPr lang="ru-RU" sz="2000" b="1" dirty="0">
                        <a:solidFill>
                          <a:srgbClr val="002060"/>
                        </a:solidFill>
                        <a:effectLst/>
                        <a:latin typeface="Times New Roman" pitchFamily="18" charset="0"/>
                        <a:ea typeface="Times New Roman" panose="02020603050405020304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2000" b="1" dirty="0" smtClean="0">
                        <a:effectLst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2000" b="1" dirty="0" smtClean="0">
                        <a:effectLst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b="1" dirty="0" smtClean="0">
                          <a:effectLst/>
                        </a:rPr>
                        <a:t>47</a:t>
                      </a:r>
                      <a:endParaRPr lang="ru-RU" sz="2000" b="1" dirty="0">
                        <a:solidFill>
                          <a:srgbClr val="002060"/>
                        </a:solidFill>
                        <a:effectLst/>
                        <a:latin typeface="Times New Roman" pitchFamily="18" charset="0"/>
                        <a:ea typeface="Times New Roman" panose="02020603050405020304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endParaRPr lang="ru-RU" sz="2000" b="1" dirty="0" smtClean="0"/>
                    </a:p>
                    <a:p>
                      <a:endParaRPr lang="ru-RU" sz="2000" b="1" dirty="0" smtClean="0"/>
                    </a:p>
                    <a:p>
                      <a:r>
                        <a:rPr lang="ru-RU" sz="2000" b="1" dirty="0" smtClean="0"/>
                        <a:t>4</a:t>
                      </a:r>
                      <a:endParaRPr lang="ru-RU" sz="2000" b="1" dirty="0">
                        <a:solidFill>
                          <a:srgbClr val="00206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endParaRPr lang="ru-RU" sz="2000" b="1" dirty="0" smtClean="0"/>
                    </a:p>
                    <a:p>
                      <a:endParaRPr lang="ru-RU" sz="2000" b="1" dirty="0" smtClean="0"/>
                    </a:p>
                    <a:p>
                      <a:r>
                        <a:rPr lang="ru-RU" sz="2000" b="1" dirty="0" smtClean="0"/>
                        <a:t>47</a:t>
                      </a:r>
                      <a:endParaRPr lang="ru-RU" sz="2000" b="1" dirty="0">
                        <a:solidFill>
                          <a:srgbClr val="00206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xmlns="" val="2506916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239268" y="1744044"/>
            <a:ext cx="11713463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ru-RU" sz="3200" b="1" dirty="0">
              <a:ln w="12700">
                <a:noFill/>
              </a:ln>
              <a:solidFill>
                <a:prstClr val="white"/>
              </a:solidFill>
              <a:effectLst>
                <a:glow rad="127000">
                  <a:prstClr val="black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indent="-285750"/>
            <a:endParaRPr lang="ru-RU" sz="2400" b="1" dirty="0" smtClean="0">
              <a:ln w="12700">
                <a:noFill/>
              </a:ln>
              <a:solidFill>
                <a:prstClr val="white"/>
              </a:solidFill>
              <a:effectLst>
                <a:glow rad="127000">
                  <a:prstClr val="black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978548" cy="1484621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 rot="20596982">
            <a:off x="751840" y="395656"/>
            <a:ext cx="358718" cy="453380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>
          <a:xfrm>
            <a:off x="3034144" y="0"/>
            <a:ext cx="8049491" cy="15081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 smtClean="0">
                <a:ln w="12700">
                  <a:noFill/>
                </a:ln>
                <a:solidFill>
                  <a:prstClr val="white"/>
                </a:solidFill>
                <a:effectLst>
                  <a:glow rad="127000">
                    <a:prstClr val="black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r>
              <a:rPr lang="ru-RU" sz="2800" b="1" dirty="0" smtClean="0">
                <a:ln w="12700">
                  <a:noFill/>
                </a:ln>
                <a:solidFill>
                  <a:prstClr val="white"/>
                </a:solidFill>
                <a:effectLst>
                  <a:glow rad="127000">
                    <a:prstClr val="black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  </a:t>
            </a:r>
            <a:r>
              <a:rPr lang="ru-RU" sz="3600" b="1" dirty="0" smtClean="0">
                <a:ln w="12700">
                  <a:noFill/>
                </a:ln>
                <a:solidFill>
                  <a:prstClr val="white"/>
                </a:solidFill>
                <a:effectLst>
                  <a:glow rad="127000">
                    <a:prstClr val="black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Единый государственный экзамен</a:t>
            </a:r>
          </a:p>
          <a:p>
            <a:endParaRPr lang="ru-RU" sz="2800" dirty="0"/>
          </a:p>
        </p:txBody>
      </p:sp>
      <p:graphicFrame>
        <p:nvGraphicFramePr>
          <p:cNvPr id="9" name="Таблица 8"/>
          <p:cNvGraphicFramePr>
            <a:graphicFrameLocks noGrp="1"/>
          </p:cNvGraphicFramePr>
          <p:nvPr/>
        </p:nvGraphicFramePr>
        <p:xfrm>
          <a:off x="1812470" y="1028699"/>
          <a:ext cx="10172699" cy="5506641"/>
        </p:xfrm>
        <a:graphic>
          <a:graphicData uri="http://schemas.openxmlformats.org/drawingml/2006/table">
            <a:tbl>
              <a:tblPr firstRow="1" firstCol="1" bandRow="1">
                <a:tableStyleId>{22838BEF-8BB2-4498-84A7-C5851F593DF1}</a:tableStyleId>
              </a:tblPr>
              <a:tblGrid>
                <a:gridCol w="2966311"/>
                <a:gridCol w="2272409"/>
                <a:gridCol w="2432260"/>
                <a:gridCol w="2501719"/>
              </a:tblGrid>
              <a:tr h="626536">
                <a:tc gridSpan="4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3200" dirty="0" smtClean="0">
                          <a:effectLst/>
                        </a:rPr>
                        <a:t>Русский язык</a:t>
                      </a:r>
                      <a:r>
                        <a:rPr lang="ru-RU" sz="2000" dirty="0">
                          <a:effectLst/>
                        </a:rPr>
                        <a:t> </a:t>
                      </a:r>
                      <a:endParaRPr lang="ru-RU" sz="20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20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</a:tr>
              <a:tr h="90163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dirty="0">
                          <a:effectLst/>
                        </a:rPr>
                        <a:t>Показатели</a:t>
                      </a:r>
                      <a:endParaRPr lang="ru-RU" sz="2400" dirty="0">
                        <a:effectLst/>
                        <a:latin typeface="Times New Roman" pitchFamily="18" charset="0"/>
                        <a:ea typeface="Times New Roman" panose="02020603050405020304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2000" b="1" dirty="0" smtClean="0">
                          <a:effectLst/>
                        </a:rPr>
                        <a:t>2015-2016</a:t>
                      </a:r>
                    </a:p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2000" b="1" dirty="0" smtClean="0">
                          <a:effectLst/>
                        </a:rPr>
                        <a:t> </a:t>
                      </a:r>
                      <a:r>
                        <a:rPr lang="ru-RU" sz="2000" b="1" dirty="0">
                          <a:effectLst/>
                        </a:rPr>
                        <a:t>учебный год</a:t>
                      </a:r>
                      <a:endParaRPr lang="ru-RU" sz="2000" b="1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ea typeface="Times New Roman" panose="02020603050405020304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2000" b="1" dirty="0">
                          <a:effectLst/>
                        </a:rPr>
                        <a:t> </a:t>
                      </a:r>
                    </a:p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2000" b="1" dirty="0" smtClean="0">
                          <a:effectLst/>
                        </a:rPr>
                        <a:t>2016-2017</a:t>
                      </a:r>
                    </a:p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2000" b="1" dirty="0" smtClean="0">
                          <a:effectLst/>
                        </a:rPr>
                        <a:t> </a:t>
                      </a:r>
                      <a:r>
                        <a:rPr lang="ru-RU" sz="2000" b="1" dirty="0">
                          <a:effectLst/>
                        </a:rPr>
                        <a:t>учебный год</a:t>
                      </a:r>
                      <a:endParaRPr lang="ru-RU" sz="2000" b="1" dirty="0"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  <a:ea typeface="Times New Roman" panose="02020603050405020304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endParaRPr lang="ru-RU" b="1" dirty="0" smtClean="0"/>
                    </a:p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ru-RU" sz="2000" b="1" dirty="0" smtClean="0"/>
                        <a:t>2017-2018</a:t>
                      </a:r>
                    </a:p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ru-RU" sz="2000" b="1" dirty="0" smtClean="0"/>
                        <a:t>учебный год</a:t>
                      </a:r>
                      <a:endParaRPr lang="ru-RU" sz="2000" b="1" dirty="0">
                        <a:solidFill>
                          <a:schemeClr val="bg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</a:tr>
              <a:tr h="80862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dirty="0">
                          <a:effectLst/>
                        </a:rPr>
                        <a:t>Количество участников</a:t>
                      </a:r>
                      <a:endParaRPr lang="ru-RU" sz="2400" dirty="0">
                        <a:effectLst/>
                        <a:latin typeface="Times New Roman" pitchFamily="18" charset="0"/>
                        <a:ea typeface="Times New Roman" panose="02020603050405020304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b="1" dirty="0" smtClean="0">
                          <a:effectLst/>
                        </a:rPr>
                        <a:t>57</a:t>
                      </a:r>
                      <a:endParaRPr lang="ru-RU" sz="2000" b="1" dirty="0">
                        <a:solidFill>
                          <a:schemeClr val="accent1">
                            <a:lumMod val="50000"/>
                          </a:schemeClr>
                        </a:solidFill>
                        <a:effectLst/>
                        <a:latin typeface="Times New Roman" pitchFamily="18" charset="0"/>
                        <a:ea typeface="Times New Roman" panose="02020603050405020304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b="1" dirty="0">
                          <a:effectLst/>
                        </a:rPr>
                        <a:t> 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b="1" dirty="0" smtClean="0">
                          <a:effectLst/>
                        </a:rPr>
                        <a:t>62</a:t>
                      </a:r>
                      <a:endParaRPr lang="ru-RU" sz="2000" b="1" dirty="0">
                        <a:solidFill>
                          <a:schemeClr val="accent1">
                            <a:lumMod val="50000"/>
                          </a:schemeClr>
                        </a:solidFill>
                        <a:effectLst/>
                        <a:latin typeface="Times New Roman" pitchFamily="18" charset="0"/>
                        <a:ea typeface="Times New Roman" panose="02020603050405020304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endParaRPr lang="ru-RU" sz="2000" b="1" dirty="0" smtClean="0"/>
                    </a:p>
                    <a:p>
                      <a:r>
                        <a:rPr lang="ru-RU" sz="2000" b="1" dirty="0" smtClean="0"/>
                        <a:t>64</a:t>
                      </a:r>
                      <a:endParaRPr lang="ru-RU" sz="2000" b="1" dirty="0">
                        <a:solidFill>
                          <a:schemeClr val="accent5">
                            <a:lumMod val="75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</a:tr>
              <a:tr h="67385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dirty="0">
                          <a:effectLst/>
                        </a:rPr>
                        <a:t>Справились</a:t>
                      </a:r>
                      <a:endParaRPr lang="ru-RU" sz="2400" dirty="0">
                        <a:effectLst/>
                        <a:latin typeface="Times New Roman" pitchFamily="18" charset="0"/>
                        <a:ea typeface="Times New Roman" panose="02020603050405020304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b="1" dirty="0" smtClean="0">
                          <a:effectLst/>
                        </a:rPr>
                        <a:t>100%</a:t>
                      </a:r>
                      <a:endParaRPr lang="ru-RU" sz="2000" b="1" dirty="0">
                        <a:solidFill>
                          <a:schemeClr val="accent1">
                            <a:lumMod val="50000"/>
                          </a:schemeClr>
                        </a:solidFill>
                        <a:effectLst/>
                        <a:latin typeface="Times New Roman" pitchFamily="18" charset="0"/>
                        <a:ea typeface="Times New Roman" panose="02020603050405020304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2000" b="1" dirty="0" smtClean="0">
                        <a:effectLst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b="1" dirty="0" smtClean="0">
                          <a:effectLst/>
                        </a:rPr>
                        <a:t>100</a:t>
                      </a:r>
                      <a:r>
                        <a:rPr lang="ru-RU" sz="2000" b="1" dirty="0">
                          <a:effectLst/>
                        </a:rPr>
                        <a:t>%</a:t>
                      </a:r>
                      <a:endParaRPr lang="ru-RU" sz="2000" b="1" dirty="0">
                        <a:solidFill>
                          <a:schemeClr val="accent1">
                            <a:lumMod val="50000"/>
                          </a:schemeClr>
                        </a:solidFill>
                        <a:effectLst/>
                        <a:latin typeface="Times New Roman" pitchFamily="18" charset="0"/>
                        <a:ea typeface="Times New Roman" panose="02020603050405020304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endParaRPr lang="ru-RU" sz="2000" b="1" dirty="0" smtClean="0"/>
                    </a:p>
                    <a:p>
                      <a:r>
                        <a:rPr lang="ru-RU" sz="2000" b="1" dirty="0" smtClean="0"/>
                        <a:t>100%</a:t>
                      </a:r>
                      <a:endParaRPr lang="ru-RU" sz="2000" b="1" dirty="0">
                        <a:solidFill>
                          <a:schemeClr val="accent5">
                            <a:lumMod val="75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</a:tr>
              <a:tr h="74092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dirty="0">
                          <a:effectLst/>
                        </a:rPr>
                        <a:t>Максимальный балл</a:t>
                      </a:r>
                      <a:endParaRPr lang="ru-RU" sz="2400" dirty="0">
                        <a:effectLst/>
                        <a:latin typeface="Times New Roman" pitchFamily="18" charset="0"/>
                        <a:ea typeface="Times New Roman" panose="02020603050405020304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b="1" dirty="0" smtClean="0">
                          <a:effectLst/>
                        </a:rPr>
                        <a:t>98</a:t>
                      </a:r>
                      <a:endParaRPr lang="ru-RU" sz="2000" b="1" dirty="0">
                        <a:solidFill>
                          <a:schemeClr val="accent1">
                            <a:lumMod val="50000"/>
                          </a:schemeClr>
                        </a:solidFill>
                        <a:effectLst/>
                        <a:latin typeface="Times New Roman" pitchFamily="18" charset="0"/>
                        <a:ea typeface="Times New Roman" panose="02020603050405020304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b="1" dirty="0">
                          <a:effectLst/>
                        </a:rPr>
                        <a:t> 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b="1" dirty="0" smtClean="0">
                          <a:effectLst/>
                        </a:rPr>
                        <a:t>100</a:t>
                      </a:r>
                      <a:endParaRPr lang="ru-RU" sz="2000" b="1" dirty="0">
                        <a:solidFill>
                          <a:schemeClr val="accent1">
                            <a:lumMod val="50000"/>
                          </a:schemeClr>
                        </a:solidFill>
                        <a:effectLst/>
                        <a:latin typeface="Times New Roman" pitchFamily="18" charset="0"/>
                        <a:ea typeface="Times New Roman" panose="02020603050405020304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endParaRPr lang="ru-RU" sz="2000" b="1" dirty="0" smtClean="0"/>
                    </a:p>
                    <a:p>
                      <a:r>
                        <a:rPr lang="ru-RU" sz="2000" b="1" dirty="0" smtClean="0"/>
                        <a:t>89</a:t>
                      </a:r>
                      <a:endParaRPr lang="ru-RU" sz="2000" b="1" dirty="0">
                        <a:solidFill>
                          <a:schemeClr val="accent5">
                            <a:lumMod val="75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</a:tr>
              <a:tr h="80862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dirty="0">
                          <a:effectLst/>
                        </a:rPr>
                        <a:t>Средний балл по району</a:t>
                      </a:r>
                      <a:endParaRPr lang="ru-RU" sz="2400" dirty="0">
                        <a:effectLst/>
                        <a:latin typeface="Times New Roman" pitchFamily="18" charset="0"/>
                        <a:ea typeface="Times New Roman" panose="02020603050405020304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b="1" dirty="0" smtClean="0">
                          <a:effectLst/>
                        </a:rPr>
                        <a:t>72,0</a:t>
                      </a:r>
                      <a:endParaRPr lang="ru-RU" sz="2000" b="1" dirty="0">
                        <a:solidFill>
                          <a:schemeClr val="accent6">
                            <a:lumMod val="50000"/>
                          </a:schemeClr>
                        </a:solidFill>
                        <a:effectLst/>
                        <a:latin typeface="Times New Roman" pitchFamily="18" charset="0"/>
                        <a:ea typeface="Times New Roman" panose="02020603050405020304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b="1" dirty="0">
                          <a:effectLst/>
                        </a:rPr>
                        <a:t> 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b="1" dirty="0" smtClean="0">
                          <a:effectLst/>
                        </a:rPr>
                        <a:t>72,2</a:t>
                      </a:r>
                      <a:endParaRPr lang="ru-RU" sz="2000" b="1" dirty="0">
                        <a:solidFill>
                          <a:schemeClr val="accent6">
                            <a:lumMod val="50000"/>
                          </a:schemeClr>
                        </a:solidFill>
                        <a:effectLst/>
                        <a:latin typeface="Times New Roman" pitchFamily="18" charset="0"/>
                        <a:ea typeface="Times New Roman" panose="02020603050405020304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endParaRPr lang="ru-RU" sz="2000" b="1" dirty="0" smtClean="0"/>
                    </a:p>
                    <a:p>
                      <a:r>
                        <a:rPr lang="ru-RU" sz="2000" b="1" dirty="0" smtClean="0"/>
                        <a:t>66</a:t>
                      </a:r>
                      <a:endParaRPr lang="ru-RU" sz="2000" b="1" dirty="0">
                        <a:solidFill>
                          <a:srgbClr val="FF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</a:tr>
              <a:tr h="80862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dirty="0">
                          <a:effectLst/>
                        </a:rPr>
                        <a:t>Средний балл по области</a:t>
                      </a:r>
                      <a:endParaRPr lang="ru-RU" sz="2400" dirty="0">
                        <a:effectLst/>
                        <a:latin typeface="Times New Roman" pitchFamily="18" charset="0"/>
                        <a:ea typeface="Times New Roman" panose="02020603050405020304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b="1" dirty="0" smtClean="0">
                          <a:effectLst/>
                        </a:rPr>
                        <a:t>70,89</a:t>
                      </a:r>
                      <a:endParaRPr lang="ru-RU" sz="2000" b="1" dirty="0">
                        <a:solidFill>
                          <a:schemeClr val="accent1">
                            <a:lumMod val="50000"/>
                          </a:schemeClr>
                        </a:solidFill>
                        <a:effectLst/>
                        <a:latin typeface="Times New Roman" pitchFamily="18" charset="0"/>
                        <a:ea typeface="Times New Roman" panose="02020603050405020304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b="1" dirty="0">
                          <a:effectLst/>
                        </a:rPr>
                        <a:t> 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b="1" dirty="0" smtClean="0">
                          <a:effectLst/>
                        </a:rPr>
                        <a:t>70,06</a:t>
                      </a:r>
                      <a:endParaRPr lang="ru-RU" sz="2000" b="1" dirty="0">
                        <a:solidFill>
                          <a:schemeClr val="accent1">
                            <a:lumMod val="50000"/>
                          </a:schemeClr>
                        </a:solidFill>
                        <a:effectLst/>
                        <a:latin typeface="Times New Roman" pitchFamily="18" charset="0"/>
                        <a:ea typeface="Times New Roman" panose="02020603050405020304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endParaRPr lang="ru-RU" sz="2000" b="1" dirty="0" smtClean="0"/>
                    </a:p>
                    <a:p>
                      <a:r>
                        <a:rPr lang="ru-RU" sz="2000" b="1" dirty="0" smtClean="0"/>
                        <a:t>71</a:t>
                      </a:r>
                      <a:endParaRPr lang="ru-RU" sz="2000" b="1" dirty="0">
                        <a:solidFill>
                          <a:schemeClr val="accent5">
                            <a:lumMod val="75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xmlns="" val="2506916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239268" y="1744044"/>
            <a:ext cx="1171346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ru-RU" sz="3200" b="1" dirty="0">
              <a:ln w="12700">
                <a:noFill/>
              </a:ln>
              <a:solidFill>
                <a:prstClr val="white"/>
              </a:solidFill>
              <a:effectLst>
                <a:glow rad="127000">
                  <a:prstClr val="black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91307" y="173457"/>
            <a:ext cx="1978548" cy="1484621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 rot="20596982">
            <a:off x="821110" y="702931"/>
            <a:ext cx="358718" cy="453380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>
          <a:xfrm>
            <a:off x="3034144" y="568036"/>
            <a:ext cx="8049491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b="1" dirty="0" smtClean="0">
                <a:ln w="12700">
                  <a:noFill/>
                </a:ln>
                <a:solidFill>
                  <a:prstClr val="white"/>
                </a:solidFill>
                <a:effectLst>
                  <a:glow rad="127000">
                    <a:prstClr val="black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Единый государственный экзамен</a:t>
            </a:r>
          </a:p>
          <a:p>
            <a:endParaRPr lang="ru-RU" sz="3200" dirty="0"/>
          </a:p>
        </p:txBody>
      </p:sp>
      <p:graphicFrame>
        <p:nvGraphicFramePr>
          <p:cNvPr id="11" name="Таблица 10"/>
          <p:cNvGraphicFramePr>
            <a:graphicFrameLocks noGrp="1"/>
          </p:cNvGraphicFramePr>
          <p:nvPr/>
        </p:nvGraphicFramePr>
        <p:xfrm>
          <a:off x="814389" y="1286054"/>
          <a:ext cx="10815638" cy="5571946"/>
        </p:xfrm>
        <a:graphic>
          <a:graphicData uri="http://schemas.openxmlformats.org/drawingml/2006/table">
            <a:tbl>
              <a:tblPr>
                <a:tableStyleId>{69CF1AB2-1976-4502-BF36-3FF5EA218861}</a:tableStyleId>
              </a:tblPr>
              <a:tblGrid>
                <a:gridCol w="591113"/>
                <a:gridCol w="2937898"/>
                <a:gridCol w="1171575"/>
                <a:gridCol w="1885951"/>
                <a:gridCol w="1414463"/>
                <a:gridCol w="1371600"/>
                <a:gridCol w="1443038"/>
              </a:tblGrid>
              <a:tr h="2271533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2000" b="1" dirty="0"/>
                        <a:t>№ </a:t>
                      </a:r>
                      <a:r>
                        <a:rPr lang="ru-RU" sz="2000" b="1" dirty="0" err="1"/>
                        <a:t>п</a:t>
                      </a:r>
                      <a:r>
                        <a:rPr lang="ru-RU" sz="2000" b="1" dirty="0"/>
                        <a:t>/</a:t>
                      </a:r>
                      <a:r>
                        <a:rPr lang="ru-RU" sz="2000" b="1" dirty="0" err="1"/>
                        <a:t>п</a:t>
                      </a:r>
                      <a:endParaRPr lang="ru-RU" sz="2000" b="1" dirty="0">
                        <a:solidFill>
                          <a:schemeClr val="bg1"/>
                        </a:solidFill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2000" b="1" dirty="0"/>
                        <a:t>Предмет</a:t>
                      </a:r>
                      <a:endParaRPr lang="ru-RU" sz="2000" b="1" dirty="0">
                        <a:solidFill>
                          <a:schemeClr val="bg1"/>
                        </a:solidFill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2000" b="1" dirty="0"/>
                        <a:t>Всего</a:t>
                      </a:r>
                    </a:p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2000" b="1" dirty="0"/>
                        <a:t>уч-ся</a:t>
                      </a:r>
                      <a:endParaRPr lang="ru-RU" sz="2000" b="1" dirty="0">
                        <a:solidFill>
                          <a:schemeClr val="bg1"/>
                        </a:solidFill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2000" b="1" dirty="0"/>
                        <a:t>Количество </a:t>
                      </a:r>
                      <a:r>
                        <a:rPr lang="ru-RU" sz="2000" b="1" dirty="0" smtClean="0"/>
                        <a:t>участников/</a:t>
                      </a:r>
                      <a:endParaRPr lang="ru-RU" sz="2000" b="1" dirty="0"/>
                    </a:p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2000" b="1" dirty="0"/>
                        <a:t>не </a:t>
                      </a:r>
                      <a:r>
                        <a:rPr lang="ru-RU" sz="2000" b="1" dirty="0" smtClean="0"/>
                        <a:t>справились </a:t>
                      </a:r>
                    </a:p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2000" b="1" dirty="0" smtClean="0"/>
                        <a:t>(чел)</a:t>
                      </a:r>
                      <a:endParaRPr lang="ru-RU" sz="2000" b="1" dirty="0">
                        <a:solidFill>
                          <a:schemeClr val="bg1"/>
                        </a:solidFill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71755" marR="71755"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2000" b="1" dirty="0"/>
                        <a:t>Максимальный балл</a:t>
                      </a:r>
                      <a:endParaRPr lang="ru-RU" sz="2000" b="1" dirty="0">
                        <a:solidFill>
                          <a:schemeClr val="bg1"/>
                        </a:solidFill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vert="vert270"/>
                </a:tc>
                <a:tc>
                  <a:txBody>
                    <a:bodyPr/>
                    <a:lstStyle/>
                    <a:p>
                      <a:pPr marL="71755" marR="71755"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2000" b="1" dirty="0"/>
                        <a:t>Средний</a:t>
                      </a:r>
                    </a:p>
                    <a:p>
                      <a:pPr marL="71755" marR="71755"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2000" b="1" dirty="0"/>
                        <a:t>балл по области 2018 г.</a:t>
                      </a:r>
                      <a:endParaRPr lang="ru-RU" sz="2000" b="1" dirty="0">
                        <a:solidFill>
                          <a:schemeClr val="bg1"/>
                        </a:solidFill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vert="vert270"/>
                </a:tc>
                <a:tc>
                  <a:txBody>
                    <a:bodyPr/>
                    <a:lstStyle/>
                    <a:p>
                      <a:pPr marL="71755" marR="71755"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2000" b="1" dirty="0"/>
                        <a:t>Средний</a:t>
                      </a:r>
                    </a:p>
                    <a:p>
                      <a:pPr marL="71755" marR="71755"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2000" b="1" dirty="0"/>
                        <a:t> </a:t>
                      </a:r>
                      <a:r>
                        <a:rPr lang="ru-RU" sz="2000" b="1" dirty="0" smtClean="0"/>
                        <a:t>балл </a:t>
                      </a:r>
                      <a:r>
                        <a:rPr lang="ru-RU" sz="2000" b="1" dirty="0"/>
                        <a:t>по </a:t>
                      </a:r>
                      <a:r>
                        <a:rPr lang="ru-RU" sz="2000" b="1" dirty="0" smtClean="0"/>
                        <a:t>району</a:t>
                      </a:r>
                    </a:p>
                    <a:p>
                      <a:pPr marL="71755" marR="71755"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2000" b="1" dirty="0" smtClean="0"/>
                        <a:t> </a:t>
                      </a:r>
                      <a:r>
                        <a:rPr lang="ru-RU" sz="2000" b="1" dirty="0"/>
                        <a:t>2018 г.</a:t>
                      </a:r>
                      <a:endParaRPr lang="ru-RU" sz="2000" b="1" dirty="0">
                        <a:solidFill>
                          <a:schemeClr val="bg1"/>
                        </a:solidFill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vert="vert270"/>
                </a:tc>
              </a:tr>
              <a:tr h="359266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2000" b="1" dirty="0" smtClean="0"/>
                        <a:t>1</a:t>
                      </a:r>
                      <a:endParaRPr lang="ru-RU" sz="2000" b="1" dirty="0">
                        <a:solidFill>
                          <a:schemeClr val="bg1"/>
                        </a:solidFill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2000" b="1" dirty="0"/>
                        <a:t>Физика </a:t>
                      </a:r>
                      <a:endParaRPr lang="ru-RU" sz="2000" b="1" dirty="0">
                        <a:solidFill>
                          <a:schemeClr val="bg1"/>
                        </a:solidFill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2000" b="1" dirty="0"/>
                        <a:t>23</a:t>
                      </a:r>
                      <a:endParaRPr lang="ru-RU" sz="2000" b="1" dirty="0">
                        <a:solidFill>
                          <a:schemeClr val="accent5">
                            <a:lumMod val="50000"/>
                          </a:schemeClr>
                        </a:solidFill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2000" b="1" dirty="0"/>
                        <a:t>23 / 3</a:t>
                      </a:r>
                      <a:endParaRPr lang="ru-RU" sz="2000" b="1" dirty="0">
                        <a:solidFill>
                          <a:schemeClr val="accent5">
                            <a:lumMod val="50000"/>
                          </a:schemeClr>
                        </a:solidFill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2000" b="1" dirty="0"/>
                        <a:t>80</a:t>
                      </a:r>
                      <a:endParaRPr lang="ru-RU" sz="2000" b="1" dirty="0">
                        <a:solidFill>
                          <a:schemeClr val="accent5">
                            <a:lumMod val="50000"/>
                          </a:schemeClr>
                        </a:solidFill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2000" b="1" dirty="0"/>
                        <a:t>51</a:t>
                      </a:r>
                      <a:endParaRPr lang="ru-RU" sz="2000" b="1" dirty="0">
                        <a:solidFill>
                          <a:schemeClr val="accent6">
                            <a:lumMod val="50000"/>
                          </a:schemeClr>
                        </a:solidFill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2000" b="1" dirty="0"/>
                        <a:t>43,3</a:t>
                      </a:r>
                      <a:endParaRPr lang="ru-RU" sz="2000" b="1" dirty="0">
                        <a:solidFill>
                          <a:srgbClr val="FF0000"/>
                        </a:solidFill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  <a:tr h="359266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2000" b="1" dirty="0" smtClean="0"/>
                        <a:t>2</a:t>
                      </a:r>
                      <a:endParaRPr lang="ru-RU" sz="2000" b="1" dirty="0">
                        <a:solidFill>
                          <a:schemeClr val="bg1"/>
                        </a:solidFill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2000" b="1" dirty="0"/>
                        <a:t>Химия </a:t>
                      </a:r>
                      <a:endParaRPr lang="ru-RU" sz="2000" b="1" dirty="0">
                        <a:solidFill>
                          <a:schemeClr val="bg1"/>
                        </a:solidFill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2000" b="1" dirty="0"/>
                        <a:t>9</a:t>
                      </a:r>
                      <a:endParaRPr lang="ru-RU" sz="2000" b="1" dirty="0">
                        <a:solidFill>
                          <a:schemeClr val="accent5">
                            <a:lumMod val="50000"/>
                          </a:schemeClr>
                        </a:solidFill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2000" b="1" dirty="0"/>
                        <a:t>9/1</a:t>
                      </a:r>
                      <a:endParaRPr lang="ru-RU" sz="2000" b="1" dirty="0">
                        <a:solidFill>
                          <a:schemeClr val="accent5">
                            <a:lumMod val="50000"/>
                          </a:schemeClr>
                        </a:solidFill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2000" b="1" dirty="0"/>
                        <a:t>66</a:t>
                      </a:r>
                      <a:endParaRPr lang="ru-RU" sz="2000" b="1" dirty="0">
                        <a:solidFill>
                          <a:schemeClr val="accent5">
                            <a:lumMod val="50000"/>
                          </a:schemeClr>
                        </a:solidFill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2000" b="1" dirty="0"/>
                        <a:t>55</a:t>
                      </a:r>
                      <a:endParaRPr lang="ru-RU" sz="2000" b="1" dirty="0">
                        <a:solidFill>
                          <a:schemeClr val="accent6">
                            <a:lumMod val="50000"/>
                          </a:schemeClr>
                        </a:solidFill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2000" b="1" dirty="0"/>
                        <a:t>45,6</a:t>
                      </a:r>
                      <a:endParaRPr lang="ru-RU" sz="2000" b="1" dirty="0">
                        <a:solidFill>
                          <a:srgbClr val="FF0000"/>
                        </a:solidFill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  <a:tr h="359266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2000" b="1" dirty="0" smtClean="0"/>
                        <a:t>3</a:t>
                      </a:r>
                      <a:endParaRPr lang="ru-RU" sz="2000" b="1" dirty="0">
                        <a:solidFill>
                          <a:schemeClr val="bg1"/>
                        </a:solidFill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2000" b="1" dirty="0"/>
                        <a:t>Биология </a:t>
                      </a:r>
                      <a:endParaRPr lang="ru-RU" sz="2000" b="1" dirty="0">
                        <a:solidFill>
                          <a:schemeClr val="bg1"/>
                        </a:solidFill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2000" b="1" dirty="0"/>
                        <a:t>17</a:t>
                      </a:r>
                      <a:endParaRPr lang="ru-RU" sz="2000" b="1" dirty="0">
                        <a:solidFill>
                          <a:schemeClr val="accent5">
                            <a:lumMod val="50000"/>
                          </a:schemeClr>
                        </a:solidFill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2000" b="1" dirty="0"/>
                        <a:t>17 / 4</a:t>
                      </a:r>
                      <a:endParaRPr lang="ru-RU" sz="2000" b="1" dirty="0">
                        <a:solidFill>
                          <a:schemeClr val="accent5">
                            <a:lumMod val="50000"/>
                          </a:schemeClr>
                        </a:solidFill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2000" b="1" dirty="0"/>
                        <a:t>77</a:t>
                      </a:r>
                      <a:endParaRPr lang="ru-RU" sz="2000" b="1" dirty="0">
                        <a:solidFill>
                          <a:schemeClr val="accent5">
                            <a:lumMod val="50000"/>
                          </a:schemeClr>
                        </a:solidFill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2000" b="1" dirty="0"/>
                        <a:t>49</a:t>
                      </a:r>
                      <a:endParaRPr lang="ru-RU" sz="2000" b="1" dirty="0">
                        <a:solidFill>
                          <a:schemeClr val="accent6">
                            <a:lumMod val="50000"/>
                          </a:schemeClr>
                        </a:solidFill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2000" b="1" dirty="0"/>
                        <a:t>42,5</a:t>
                      </a:r>
                      <a:endParaRPr lang="ru-RU" sz="2000" b="1" dirty="0">
                        <a:solidFill>
                          <a:srgbClr val="FF0000"/>
                        </a:solidFill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  <a:tr h="359266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2000" b="1" dirty="0" smtClean="0"/>
                        <a:t>4</a:t>
                      </a:r>
                      <a:endParaRPr lang="ru-RU" sz="2000" b="1" dirty="0">
                        <a:solidFill>
                          <a:schemeClr val="bg1"/>
                        </a:solidFill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2000" b="1" dirty="0"/>
                        <a:t>История </a:t>
                      </a:r>
                      <a:endParaRPr lang="ru-RU" sz="2000" b="1" dirty="0">
                        <a:solidFill>
                          <a:schemeClr val="bg1"/>
                        </a:solidFill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2000" b="1"/>
                        <a:t>6</a:t>
                      </a:r>
                      <a:endParaRPr lang="ru-RU" sz="2000" b="1">
                        <a:solidFill>
                          <a:schemeClr val="accent5">
                            <a:lumMod val="50000"/>
                          </a:schemeClr>
                        </a:solidFill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2000" b="1" dirty="0"/>
                        <a:t>6 / 0</a:t>
                      </a:r>
                      <a:endParaRPr lang="ru-RU" sz="2000" b="1" dirty="0">
                        <a:solidFill>
                          <a:schemeClr val="accent5">
                            <a:lumMod val="50000"/>
                          </a:schemeClr>
                        </a:solidFill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2000" b="1" dirty="0"/>
                        <a:t>58</a:t>
                      </a:r>
                      <a:endParaRPr lang="ru-RU" sz="2000" b="1" dirty="0">
                        <a:solidFill>
                          <a:schemeClr val="accent5">
                            <a:lumMod val="50000"/>
                          </a:schemeClr>
                        </a:solidFill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2000" b="1" dirty="0"/>
                        <a:t>55</a:t>
                      </a:r>
                      <a:endParaRPr lang="ru-RU" sz="2000" b="1" dirty="0">
                        <a:solidFill>
                          <a:schemeClr val="accent6">
                            <a:lumMod val="50000"/>
                          </a:schemeClr>
                        </a:solidFill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2000" b="1" dirty="0"/>
                        <a:t>53,1</a:t>
                      </a:r>
                      <a:endParaRPr lang="ru-RU" sz="2000" b="1" dirty="0">
                        <a:solidFill>
                          <a:srgbClr val="FF0000"/>
                        </a:solidFill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  <a:tr h="557213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2000" b="1" dirty="0" smtClean="0"/>
                        <a:t>5</a:t>
                      </a:r>
                      <a:endParaRPr lang="ru-RU" sz="2000" b="1" dirty="0">
                        <a:solidFill>
                          <a:schemeClr val="bg1"/>
                        </a:solidFill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2000" b="1" dirty="0"/>
                        <a:t>Обществознание </a:t>
                      </a:r>
                      <a:r>
                        <a:rPr lang="ru-RU" sz="2000" b="1" dirty="0" smtClean="0"/>
                        <a:t> </a:t>
                      </a:r>
                      <a:endParaRPr lang="ru-RU" sz="2000" b="1" dirty="0">
                        <a:solidFill>
                          <a:schemeClr val="bg1"/>
                        </a:solidFill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2000" b="1"/>
                        <a:t>31</a:t>
                      </a:r>
                      <a:endParaRPr lang="ru-RU" sz="2000" b="1">
                        <a:solidFill>
                          <a:schemeClr val="accent5">
                            <a:lumMod val="50000"/>
                          </a:schemeClr>
                        </a:solidFill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2000" b="1"/>
                        <a:t>31 / 7</a:t>
                      </a:r>
                      <a:endParaRPr lang="ru-RU" sz="2000" b="1">
                        <a:solidFill>
                          <a:schemeClr val="accent5">
                            <a:lumMod val="50000"/>
                          </a:schemeClr>
                        </a:solidFill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2000" b="1" dirty="0"/>
                        <a:t>90</a:t>
                      </a:r>
                      <a:endParaRPr lang="ru-RU" sz="2000" b="1" dirty="0">
                        <a:solidFill>
                          <a:schemeClr val="accent5">
                            <a:lumMod val="50000"/>
                          </a:schemeClr>
                        </a:solidFill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2000" b="1" dirty="0"/>
                        <a:t>53</a:t>
                      </a:r>
                      <a:endParaRPr lang="ru-RU" sz="2000" b="1" dirty="0">
                        <a:solidFill>
                          <a:schemeClr val="accent6">
                            <a:lumMod val="50000"/>
                          </a:schemeClr>
                        </a:solidFill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2000" b="1" dirty="0"/>
                        <a:t>52,4</a:t>
                      </a:r>
                      <a:endParaRPr lang="ru-RU" sz="2000" b="1" dirty="0">
                        <a:solidFill>
                          <a:srgbClr val="FF0000"/>
                        </a:solidFill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  <a:tr h="359266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2000" b="1" dirty="0" smtClean="0"/>
                        <a:t>6</a:t>
                      </a:r>
                      <a:endParaRPr lang="ru-RU" sz="2000" b="1" dirty="0">
                        <a:solidFill>
                          <a:schemeClr val="bg1"/>
                        </a:solidFill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2000" b="1" dirty="0"/>
                        <a:t>География </a:t>
                      </a:r>
                      <a:endParaRPr lang="ru-RU" sz="2000" b="1" dirty="0">
                        <a:solidFill>
                          <a:schemeClr val="bg1"/>
                        </a:solidFill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2000" b="1"/>
                        <a:t>13</a:t>
                      </a:r>
                      <a:endParaRPr lang="ru-RU" sz="2000" b="1">
                        <a:solidFill>
                          <a:schemeClr val="accent5">
                            <a:lumMod val="50000"/>
                          </a:schemeClr>
                        </a:solidFill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2000" b="1"/>
                        <a:t>13 / 1</a:t>
                      </a:r>
                      <a:endParaRPr lang="ru-RU" sz="2000" b="1">
                        <a:solidFill>
                          <a:schemeClr val="accent5">
                            <a:lumMod val="50000"/>
                          </a:schemeClr>
                        </a:solidFill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2000" b="1"/>
                        <a:t>64</a:t>
                      </a:r>
                      <a:endParaRPr lang="ru-RU" sz="2000" b="1">
                        <a:solidFill>
                          <a:schemeClr val="accent5">
                            <a:lumMod val="50000"/>
                          </a:schemeClr>
                        </a:solidFill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2000" b="1" dirty="0"/>
                        <a:t>51</a:t>
                      </a:r>
                      <a:endParaRPr lang="ru-RU" sz="2000" b="1" dirty="0">
                        <a:solidFill>
                          <a:schemeClr val="accent6">
                            <a:lumMod val="50000"/>
                          </a:schemeClr>
                        </a:solidFill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2000" b="1" dirty="0"/>
                        <a:t>50,6</a:t>
                      </a:r>
                      <a:endParaRPr lang="ru-RU" sz="2000" b="1" dirty="0">
                        <a:solidFill>
                          <a:srgbClr val="FF0000"/>
                        </a:solidFill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  <a:tr h="359266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2000" b="1" dirty="0" smtClean="0"/>
                        <a:t>7</a:t>
                      </a:r>
                      <a:endParaRPr lang="ru-RU" sz="2000" b="1" dirty="0">
                        <a:solidFill>
                          <a:schemeClr val="bg1"/>
                        </a:solidFill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2000" b="1" dirty="0"/>
                        <a:t>Литература </a:t>
                      </a:r>
                      <a:endParaRPr lang="ru-RU" sz="2000" b="1" dirty="0">
                        <a:solidFill>
                          <a:schemeClr val="bg1"/>
                        </a:solidFill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2000" b="1"/>
                        <a:t>2</a:t>
                      </a:r>
                      <a:endParaRPr lang="ru-RU" sz="2000" b="1">
                        <a:solidFill>
                          <a:schemeClr val="accent5">
                            <a:lumMod val="50000"/>
                          </a:schemeClr>
                        </a:solidFill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2000" b="1"/>
                        <a:t>2 / 0</a:t>
                      </a:r>
                      <a:endParaRPr lang="ru-RU" sz="2000" b="1">
                        <a:solidFill>
                          <a:schemeClr val="accent5">
                            <a:lumMod val="50000"/>
                          </a:schemeClr>
                        </a:solidFill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2000" b="1"/>
                        <a:t>57</a:t>
                      </a:r>
                      <a:endParaRPr lang="ru-RU" sz="2000" b="1">
                        <a:solidFill>
                          <a:schemeClr val="accent5">
                            <a:lumMod val="50000"/>
                          </a:schemeClr>
                        </a:solidFill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2000" b="1" dirty="0"/>
                        <a:t>62</a:t>
                      </a:r>
                      <a:endParaRPr lang="ru-RU" sz="2000" b="1" dirty="0">
                        <a:solidFill>
                          <a:schemeClr val="accent6">
                            <a:lumMod val="50000"/>
                          </a:schemeClr>
                        </a:solidFill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2000" b="1" dirty="0"/>
                        <a:t>52,5</a:t>
                      </a:r>
                      <a:endParaRPr lang="ru-RU" sz="2000" b="1" dirty="0">
                        <a:solidFill>
                          <a:srgbClr val="FF0000"/>
                        </a:solidFill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xmlns="" val="2506916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 6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99125" y="353566"/>
            <a:ext cx="1978548" cy="1484621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 rot="20596982">
            <a:off x="1209040" y="869186"/>
            <a:ext cx="358718" cy="453380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>
          <a:xfrm>
            <a:off x="2507674" y="568036"/>
            <a:ext cx="8575962" cy="30777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971550" lvl="1" indent="-514350" algn="ctr"/>
            <a:r>
              <a:rPr lang="ru-RU" sz="3200" b="1" dirty="0" smtClean="0">
                <a:ln w="12700">
                  <a:noFill/>
                </a:ln>
                <a:solidFill>
                  <a:prstClr val="white"/>
                </a:solidFill>
                <a:effectLst>
                  <a:glow rad="127000">
                    <a:prstClr val="black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6  выпускников   награждены  медалями </a:t>
            </a:r>
          </a:p>
          <a:p>
            <a:pPr marL="514350" indent="-514350" algn="ctr"/>
            <a:r>
              <a:rPr lang="ru-RU" sz="3200" b="1" dirty="0" smtClean="0">
                <a:ln w="12700">
                  <a:noFill/>
                </a:ln>
                <a:solidFill>
                  <a:prstClr val="white"/>
                </a:solidFill>
                <a:effectLst>
                  <a:glow rad="127000">
                    <a:prstClr val="black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«За особые  успехи  в  учении»:</a:t>
            </a:r>
          </a:p>
          <a:p>
            <a:pPr marL="514350" indent="-514350" algn="ctr"/>
            <a:endParaRPr lang="ru-RU" sz="2800" b="1" dirty="0" smtClean="0">
              <a:ln w="12700">
                <a:noFill/>
              </a:ln>
              <a:solidFill>
                <a:prstClr val="white"/>
              </a:solidFill>
              <a:effectLst>
                <a:glow rad="127000">
                  <a:prstClr val="black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514350" indent="-514350" algn="ctr"/>
            <a:r>
              <a:rPr lang="ru-RU" sz="2400" b="1" dirty="0" smtClean="0">
                <a:ln w="12700">
                  <a:noFill/>
                </a:ln>
                <a:solidFill>
                  <a:prstClr val="white"/>
                </a:solidFill>
                <a:effectLst>
                  <a:glow rad="127000">
                    <a:prstClr val="black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         </a:t>
            </a:r>
            <a:r>
              <a:rPr lang="ru-RU" sz="2800" b="1" dirty="0" smtClean="0">
                <a:ln w="12700">
                  <a:noFill/>
                </a:ln>
                <a:solidFill>
                  <a:prstClr val="white"/>
                </a:solidFill>
                <a:effectLst>
                  <a:glow rad="127000">
                    <a:prstClr val="black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МБОУ «Репьевская школа» - 4</a:t>
            </a:r>
          </a:p>
          <a:p>
            <a:pPr marL="514350" indent="-514350" algn="ctr"/>
            <a:r>
              <a:rPr lang="ru-RU" sz="2800" b="1" dirty="0" smtClean="0">
                <a:ln w="12700">
                  <a:noFill/>
                </a:ln>
                <a:solidFill>
                  <a:prstClr val="white"/>
                </a:solidFill>
                <a:effectLst>
                  <a:glow rad="127000">
                    <a:prstClr val="black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МБОУ « Краснолипьевская школа» - 1</a:t>
            </a:r>
          </a:p>
          <a:p>
            <a:pPr marL="514350" indent="-514350" algn="ctr"/>
            <a:r>
              <a:rPr lang="ru-RU" sz="2800" b="1" dirty="0" smtClean="0">
                <a:ln w="12700">
                  <a:noFill/>
                </a:ln>
                <a:solidFill>
                  <a:prstClr val="white"/>
                </a:solidFill>
                <a:effectLst>
                  <a:glow rad="127000">
                    <a:prstClr val="black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    МКОУ Колбинская СОШ - 1</a:t>
            </a:r>
          </a:p>
          <a:p>
            <a:endParaRPr lang="ru-RU" dirty="0"/>
          </a:p>
        </p:txBody>
      </p:sp>
      <p:pic>
        <p:nvPicPr>
          <p:cNvPr id="9" name="Рисунок 8" descr="i.jpe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362179" y="2422248"/>
            <a:ext cx="3888432" cy="4072651"/>
          </a:xfrm>
          <a:prstGeom prst="rect">
            <a:avLst/>
          </a:prstGeom>
        </p:spPr>
      </p:pic>
      <p:sp>
        <p:nvSpPr>
          <p:cNvPr id="11" name="TextBox 10"/>
          <p:cNvSpPr txBox="1"/>
          <p:nvPr/>
        </p:nvSpPr>
        <p:spPr>
          <a:xfrm>
            <a:off x="5971309" y="4143375"/>
            <a:ext cx="5244379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 smtClean="0">
                <a:ln w="12700">
                  <a:noFill/>
                </a:ln>
                <a:solidFill>
                  <a:prstClr val="white"/>
                </a:solidFill>
                <a:effectLst>
                  <a:glow rad="127000">
                    <a:prstClr val="black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2017 год - 10 обучающихся</a:t>
            </a:r>
          </a:p>
          <a:p>
            <a:r>
              <a:rPr lang="ru-RU" sz="2800" b="1" dirty="0" smtClean="0">
                <a:ln w="12700">
                  <a:noFill/>
                </a:ln>
                <a:solidFill>
                  <a:prstClr val="white"/>
                </a:solidFill>
                <a:effectLst>
                  <a:glow rad="127000">
                    <a:prstClr val="black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2016 год  -  9  обучающихся</a:t>
            </a:r>
          </a:p>
          <a:p>
            <a:r>
              <a:rPr lang="ru-RU" sz="2800" b="1" dirty="0" smtClean="0">
                <a:ln w="12700">
                  <a:noFill/>
                </a:ln>
                <a:solidFill>
                  <a:prstClr val="white"/>
                </a:solidFill>
                <a:effectLst>
                  <a:glow rad="127000">
                    <a:prstClr val="black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2015 год  - 15  обучающихся</a:t>
            </a:r>
            <a:endParaRPr lang="ru-RU" sz="2800" dirty="0"/>
          </a:p>
        </p:txBody>
      </p:sp>
    </p:spTree>
    <p:extLst>
      <p:ext uri="{BB962C8B-B14F-4D97-AF65-F5344CB8AC3E}">
        <p14:creationId xmlns:p14="http://schemas.microsoft.com/office/powerpoint/2010/main" xmlns="" val="2506916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239268" y="1744044"/>
            <a:ext cx="11713463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ru-RU" sz="3200" b="1" dirty="0">
              <a:ln w="12700">
                <a:noFill/>
              </a:ln>
              <a:solidFill>
                <a:prstClr val="white"/>
              </a:solidFill>
              <a:effectLst>
                <a:glow rad="127000">
                  <a:prstClr val="black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indent="-285750"/>
            <a:endParaRPr lang="ru-RU" sz="2400" b="1" dirty="0" smtClean="0">
              <a:ln w="12700">
                <a:noFill/>
              </a:ln>
              <a:solidFill>
                <a:prstClr val="white"/>
              </a:solidFill>
              <a:effectLst>
                <a:glow rad="127000">
                  <a:prstClr val="black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99125" y="353566"/>
            <a:ext cx="1978548" cy="1484621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 rot="20596982">
            <a:off x="1209040" y="869186"/>
            <a:ext cx="358718" cy="453380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>
          <a:xfrm>
            <a:off x="3034144" y="568036"/>
            <a:ext cx="8049491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600" b="1" dirty="0" smtClean="0">
                <a:ln w="12700">
                  <a:noFill/>
                </a:ln>
                <a:solidFill>
                  <a:prstClr val="white"/>
                </a:solidFill>
                <a:effectLst>
                  <a:glow rad="127000">
                    <a:prstClr val="black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Основной  государственный  экзамен</a:t>
            </a:r>
          </a:p>
          <a:p>
            <a:endParaRPr lang="ru-RU" sz="3600" dirty="0"/>
          </a:p>
        </p:txBody>
      </p:sp>
      <p:sp>
        <p:nvSpPr>
          <p:cNvPr id="9" name="TextBox 8"/>
          <p:cNvSpPr txBox="1"/>
          <p:nvPr/>
        </p:nvSpPr>
        <p:spPr>
          <a:xfrm>
            <a:off x="2410691" y="1628776"/>
            <a:ext cx="8714509" cy="41549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b="1" dirty="0" smtClean="0">
                <a:ln w="12700">
                  <a:noFill/>
                </a:ln>
                <a:solidFill>
                  <a:prstClr val="white"/>
                </a:solidFill>
                <a:effectLst>
                  <a:glow rad="127000">
                    <a:prstClr val="black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Всего  выпускников  9-х  классов  - 116</a:t>
            </a:r>
          </a:p>
          <a:p>
            <a:r>
              <a:rPr lang="ru-RU" sz="3200" b="1" dirty="0" smtClean="0">
                <a:ln w="12700">
                  <a:noFill/>
                </a:ln>
                <a:solidFill>
                  <a:prstClr val="white"/>
                </a:solidFill>
                <a:effectLst>
                  <a:glow rad="127000">
                    <a:prstClr val="black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Допущено  к  аттестации  - 116</a:t>
            </a:r>
          </a:p>
          <a:p>
            <a:r>
              <a:rPr lang="ru-RU" sz="3200" b="1" dirty="0" smtClean="0">
                <a:ln w="12700">
                  <a:noFill/>
                </a:ln>
                <a:solidFill>
                  <a:prstClr val="white"/>
                </a:solidFill>
                <a:effectLst>
                  <a:glow rad="127000">
                    <a:prstClr val="black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Получили  аттестат  - 114</a:t>
            </a:r>
          </a:p>
          <a:p>
            <a:r>
              <a:rPr lang="ru-RU" sz="3200" b="1" dirty="0" smtClean="0">
                <a:ln w="12700">
                  <a:noFill/>
                </a:ln>
                <a:solidFill>
                  <a:prstClr val="white"/>
                </a:solidFill>
                <a:effectLst>
                  <a:glow rad="127000">
                    <a:prstClr val="black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Получили  аттестат  особого  образца  -  6:</a:t>
            </a:r>
          </a:p>
          <a:p>
            <a:r>
              <a:rPr lang="ru-RU" b="1" dirty="0" smtClean="0">
                <a:ln w="12700">
                  <a:noFill/>
                </a:ln>
                <a:solidFill>
                  <a:prstClr val="white"/>
                </a:solidFill>
                <a:effectLst>
                  <a:glow rad="127000">
                    <a:prstClr val="black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          </a:t>
            </a:r>
            <a:r>
              <a:rPr lang="ru-RU" sz="2400" b="1" dirty="0" smtClean="0">
                <a:ln w="12700">
                  <a:noFill/>
                </a:ln>
                <a:solidFill>
                  <a:prstClr val="white"/>
                </a:solidFill>
                <a:effectLst>
                  <a:glow rad="127000">
                    <a:prstClr val="black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МБОУ</a:t>
            </a:r>
            <a:r>
              <a:rPr lang="ru-RU" b="1" dirty="0" smtClean="0">
                <a:ln w="12700">
                  <a:noFill/>
                </a:ln>
                <a:solidFill>
                  <a:prstClr val="white"/>
                </a:solidFill>
                <a:effectLst>
                  <a:glow rad="127000">
                    <a:prstClr val="black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« </a:t>
            </a:r>
            <a:r>
              <a:rPr lang="ru-RU" sz="2400" b="1" dirty="0" smtClean="0">
                <a:ln w="12700">
                  <a:noFill/>
                </a:ln>
                <a:solidFill>
                  <a:prstClr val="white"/>
                </a:solidFill>
                <a:effectLst>
                  <a:glow rad="127000">
                    <a:prstClr val="black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Репьевская школа»  - 5 </a:t>
            </a:r>
          </a:p>
          <a:p>
            <a:r>
              <a:rPr lang="ru-RU" sz="2400" b="1" dirty="0" smtClean="0">
                <a:ln w="12700">
                  <a:noFill/>
                </a:ln>
                <a:solidFill>
                  <a:prstClr val="white"/>
                </a:solidFill>
                <a:effectLst>
                  <a:glow rad="127000">
                    <a:prstClr val="black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       МКОУ Усть-Муравлянская ООШ - 1</a:t>
            </a:r>
          </a:p>
          <a:p>
            <a:r>
              <a:rPr lang="ru-RU" sz="3200" b="1" dirty="0" smtClean="0">
                <a:ln w="12700">
                  <a:noFill/>
                </a:ln>
                <a:solidFill>
                  <a:prstClr val="white"/>
                </a:solidFill>
                <a:effectLst>
                  <a:glow rad="127000">
                    <a:prstClr val="black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Сдают  в  сентябрьские  сроки  -  2: </a:t>
            </a:r>
          </a:p>
          <a:p>
            <a:r>
              <a:rPr lang="ru-RU" sz="2400" b="1" dirty="0" smtClean="0">
                <a:ln w="12700">
                  <a:noFill/>
                </a:ln>
                <a:solidFill>
                  <a:prstClr val="white"/>
                </a:solidFill>
                <a:effectLst>
                  <a:glow rad="127000">
                    <a:prstClr val="black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       МБОУ « Репьевская школа»  - 1</a:t>
            </a:r>
          </a:p>
          <a:p>
            <a:r>
              <a:rPr lang="ru-RU" sz="2400" b="1" dirty="0" smtClean="0">
                <a:ln w="12700">
                  <a:noFill/>
                </a:ln>
                <a:solidFill>
                  <a:prstClr val="white"/>
                </a:solidFill>
                <a:effectLst>
                  <a:glow rad="127000">
                    <a:prstClr val="black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       МКОУ Россошанская СОШ - 1  </a:t>
            </a:r>
          </a:p>
        </p:txBody>
      </p:sp>
    </p:spTree>
    <p:extLst>
      <p:ext uri="{BB962C8B-B14F-4D97-AF65-F5344CB8AC3E}">
        <p14:creationId xmlns:p14="http://schemas.microsoft.com/office/powerpoint/2010/main" xmlns="" val="2506916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239268" y="1744044"/>
            <a:ext cx="11713463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ru-RU" sz="3200" b="1" dirty="0">
              <a:ln w="12700">
                <a:noFill/>
              </a:ln>
              <a:solidFill>
                <a:prstClr val="white"/>
              </a:solidFill>
              <a:effectLst>
                <a:glow rad="127000">
                  <a:prstClr val="black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indent="-285750"/>
            <a:endParaRPr lang="ru-RU" sz="2400" b="1" dirty="0" smtClean="0">
              <a:ln w="12700">
                <a:noFill/>
              </a:ln>
              <a:solidFill>
                <a:prstClr val="white"/>
              </a:solidFill>
              <a:effectLst>
                <a:glow rad="127000">
                  <a:prstClr val="black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978548" cy="1484621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 rot="20596982">
            <a:off x="834967" y="481259"/>
            <a:ext cx="358718" cy="453380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>
          <a:xfrm>
            <a:off x="2521528" y="193964"/>
            <a:ext cx="8562108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600" b="1" dirty="0" smtClean="0">
                <a:ln w="12700">
                  <a:noFill/>
                </a:ln>
                <a:solidFill>
                  <a:prstClr val="white"/>
                </a:solidFill>
                <a:effectLst>
                  <a:glow rad="127000">
                    <a:prstClr val="black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Основной  государственный  экзамен</a:t>
            </a:r>
          </a:p>
          <a:p>
            <a:endParaRPr lang="ru-RU" sz="3600" b="1" dirty="0" smtClean="0">
              <a:ln w="12700">
                <a:noFill/>
              </a:ln>
              <a:solidFill>
                <a:prstClr val="white"/>
              </a:solidFill>
              <a:effectLst>
                <a:glow rad="127000">
                  <a:prstClr val="black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dirty="0"/>
          </a:p>
        </p:txBody>
      </p:sp>
      <p:graphicFrame>
        <p:nvGraphicFramePr>
          <p:cNvPr id="11" name="Таблица 10"/>
          <p:cNvGraphicFramePr>
            <a:graphicFrameLocks noGrp="1"/>
          </p:cNvGraphicFramePr>
          <p:nvPr/>
        </p:nvGraphicFramePr>
        <p:xfrm>
          <a:off x="1371600" y="893292"/>
          <a:ext cx="9476510" cy="5394518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4186238"/>
                <a:gridCol w="2686050"/>
                <a:gridCol w="2604222"/>
              </a:tblGrid>
              <a:tr h="756108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400" dirty="0" smtClean="0">
                          <a:effectLst/>
                        </a:rPr>
                        <a:t>Образовательное  учреждение</a:t>
                      </a:r>
                      <a:endParaRPr lang="ru-RU" sz="2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5325" marR="45325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400" dirty="0">
                          <a:effectLst/>
                        </a:rPr>
                        <a:t>Математика (средний балл)</a:t>
                      </a:r>
                      <a:endParaRPr lang="ru-RU" sz="2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5325" marR="45325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400" dirty="0">
                          <a:effectLst/>
                        </a:rPr>
                        <a:t>Русский язык (средний балл)</a:t>
                      </a:r>
                      <a:endParaRPr lang="ru-RU" sz="2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5325" marR="45325" marT="0" marB="0" anchor="b"/>
                </a:tc>
              </a:tr>
              <a:tr h="380126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2400" dirty="0">
                          <a:effectLst/>
                        </a:rPr>
                        <a:t>МКОУ Бутырская ООШ</a:t>
                      </a:r>
                      <a:endParaRPr lang="ru-RU" sz="2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5325" marR="45325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400" b="1" dirty="0" smtClean="0">
                          <a:effectLst/>
                          <a:latin typeface="Calibri" pitchFamily="34" charset="0"/>
                        </a:rPr>
                        <a:t>3,8</a:t>
                      </a:r>
                      <a:endParaRPr lang="ru-RU" sz="2400" b="1" dirty="0">
                        <a:effectLst/>
                        <a:latin typeface="Calibri" pitchFamily="34" charset="0"/>
                        <a:ea typeface="Times New Roman" panose="02020603050405020304" pitchFamily="18" charset="0"/>
                      </a:endParaRPr>
                    </a:p>
                  </a:txBody>
                  <a:tcPr marL="45325" marR="45325" marT="0" marB="0" anchor="b"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400" b="1" dirty="0" smtClean="0">
                          <a:effectLst/>
                          <a:latin typeface="Calibri" pitchFamily="34" charset="0"/>
                          <a:ea typeface="+mn-ea"/>
                        </a:rPr>
                        <a:t>3,8</a:t>
                      </a:r>
                      <a:endParaRPr lang="ru-RU" sz="2400" b="1" dirty="0">
                        <a:effectLst/>
                        <a:latin typeface="Calibri" pitchFamily="34" charset="0"/>
                        <a:ea typeface="Times New Roman" panose="02020603050405020304" pitchFamily="18" charset="0"/>
                      </a:endParaRPr>
                    </a:p>
                  </a:txBody>
                  <a:tcPr marL="45325" marR="45325" marT="0" marB="0" anchor="b">
                    <a:solidFill>
                      <a:srgbClr val="FF0000"/>
                    </a:solidFill>
                  </a:tcPr>
                </a:tc>
              </a:tr>
              <a:tr h="39080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2400" dirty="0">
                          <a:effectLst/>
                        </a:rPr>
                        <a:t>МКОУ Истобинская СОШ</a:t>
                      </a:r>
                      <a:endParaRPr lang="ru-RU" sz="2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5325" marR="45325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400" b="1" dirty="0" smtClean="0">
                          <a:effectLst/>
                          <a:latin typeface="Calibri" pitchFamily="34" charset="0"/>
                        </a:rPr>
                        <a:t>3</a:t>
                      </a:r>
                      <a:endParaRPr lang="ru-RU" sz="2400" b="1" dirty="0">
                        <a:effectLst/>
                        <a:latin typeface="Calibri" pitchFamily="34" charset="0"/>
                        <a:ea typeface="Times New Roman" panose="02020603050405020304" pitchFamily="18" charset="0"/>
                      </a:endParaRPr>
                    </a:p>
                  </a:txBody>
                  <a:tcPr marL="45325" marR="45325" marT="0" marB="0" anchor="b"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400" b="1" dirty="0" smtClean="0">
                          <a:effectLst/>
                          <a:latin typeface="Calibri" pitchFamily="34" charset="0"/>
                          <a:ea typeface="+mn-ea"/>
                        </a:rPr>
                        <a:t>3,3</a:t>
                      </a:r>
                      <a:endParaRPr lang="ru-RU" sz="2400" b="1" dirty="0">
                        <a:effectLst/>
                        <a:latin typeface="Calibri" pitchFamily="34" charset="0"/>
                        <a:ea typeface="Times New Roman" panose="02020603050405020304" pitchFamily="18" charset="0"/>
                      </a:endParaRPr>
                    </a:p>
                  </a:txBody>
                  <a:tcPr marL="45325" marR="45325" marT="0" marB="0" anchor="b">
                    <a:solidFill>
                      <a:srgbClr val="FF0000"/>
                    </a:solidFill>
                  </a:tcPr>
                </a:tc>
              </a:tr>
              <a:tr h="401268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2400" dirty="0">
                          <a:effectLst/>
                        </a:rPr>
                        <a:t>МКОУ Колбинская СОШ</a:t>
                      </a:r>
                      <a:endParaRPr lang="ru-RU" sz="2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5325" marR="45325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400" b="1" dirty="0" smtClean="0">
                          <a:effectLst/>
                          <a:latin typeface="Calibri" pitchFamily="34" charset="0"/>
                        </a:rPr>
                        <a:t>3,6</a:t>
                      </a:r>
                      <a:endParaRPr lang="ru-RU" sz="2400" b="1" dirty="0">
                        <a:effectLst/>
                        <a:latin typeface="Calibri" pitchFamily="34" charset="0"/>
                        <a:ea typeface="Times New Roman" panose="02020603050405020304" pitchFamily="18" charset="0"/>
                      </a:endParaRPr>
                    </a:p>
                  </a:txBody>
                  <a:tcPr marL="45325" marR="45325" marT="0" marB="0" anchor="b"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400" b="1" dirty="0" smtClean="0">
                          <a:effectLst/>
                          <a:latin typeface="Calibri" pitchFamily="34" charset="0"/>
                        </a:rPr>
                        <a:t>3,6</a:t>
                      </a:r>
                      <a:endParaRPr lang="ru-RU" sz="2400" b="1" dirty="0">
                        <a:effectLst/>
                        <a:latin typeface="Calibri" pitchFamily="34" charset="0"/>
                        <a:ea typeface="Times New Roman" panose="02020603050405020304" pitchFamily="18" charset="0"/>
                      </a:endParaRPr>
                    </a:p>
                  </a:txBody>
                  <a:tcPr marL="45325" marR="45325" marT="0" marB="0" anchor="b">
                    <a:solidFill>
                      <a:srgbClr val="FF0000"/>
                    </a:solidFill>
                  </a:tcPr>
                </a:tc>
              </a:tr>
              <a:tr h="756108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2400" dirty="0">
                          <a:effectLst/>
                        </a:rPr>
                        <a:t>МКОУ Краснолипьевская СОШ</a:t>
                      </a:r>
                      <a:endParaRPr lang="ru-RU" sz="2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5325" marR="45325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400" b="1" dirty="0" smtClean="0">
                          <a:effectLst/>
                          <a:latin typeface="Calibri" pitchFamily="34" charset="0"/>
                        </a:rPr>
                        <a:t>3,6</a:t>
                      </a:r>
                      <a:endParaRPr lang="ru-RU" sz="2400" b="1" dirty="0">
                        <a:effectLst/>
                        <a:latin typeface="Calibri" pitchFamily="34" charset="0"/>
                        <a:ea typeface="Times New Roman" panose="02020603050405020304" pitchFamily="18" charset="0"/>
                      </a:endParaRPr>
                    </a:p>
                  </a:txBody>
                  <a:tcPr marL="45325" marR="45325" marT="0" marB="0" anchor="b"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400" b="1" dirty="0" smtClean="0">
                          <a:effectLst/>
                          <a:latin typeface="Calibri" pitchFamily="34" charset="0"/>
                          <a:ea typeface="+mn-ea"/>
                        </a:rPr>
                        <a:t>3,8</a:t>
                      </a:r>
                      <a:endParaRPr lang="ru-RU" sz="2400" b="1" dirty="0">
                        <a:effectLst/>
                        <a:latin typeface="Calibri" pitchFamily="34" charset="0"/>
                        <a:ea typeface="Times New Roman" panose="02020603050405020304" pitchFamily="18" charset="0"/>
                      </a:endParaRPr>
                    </a:p>
                  </a:txBody>
                  <a:tcPr marL="45325" marR="45325" marT="0" marB="0" anchor="b">
                    <a:solidFill>
                      <a:srgbClr val="FF0000"/>
                    </a:solidFill>
                  </a:tcPr>
                </a:tc>
              </a:tr>
              <a:tr h="39080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2400" dirty="0">
                          <a:effectLst/>
                        </a:rPr>
                        <a:t>МКОУ </a:t>
                      </a:r>
                      <a:r>
                        <a:rPr lang="ru-RU" sz="2400" dirty="0" err="1">
                          <a:effectLst/>
                        </a:rPr>
                        <a:t>Платавская</a:t>
                      </a:r>
                      <a:r>
                        <a:rPr lang="ru-RU" sz="2400" dirty="0">
                          <a:effectLst/>
                        </a:rPr>
                        <a:t> СОШ</a:t>
                      </a:r>
                      <a:endParaRPr lang="ru-RU" sz="2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5325" marR="45325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400" b="1" dirty="0" smtClean="0">
                          <a:effectLst/>
                          <a:latin typeface="Calibri" pitchFamily="34" charset="0"/>
                        </a:rPr>
                        <a:t>3,7</a:t>
                      </a:r>
                      <a:endParaRPr lang="ru-RU" sz="2400" b="1" dirty="0">
                        <a:effectLst/>
                        <a:latin typeface="Calibri" pitchFamily="34" charset="0"/>
                        <a:ea typeface="Times New Roman" panose="02020603050405020304" pitchFamily="18" charset="0"/>
                      </a:endParaRPr>
                    </a:p>
                  </a:txBody>
                  <a:tcPr marL="45325" marR="45325" marT="0" marB="0" anchor="b"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400" b="1" dirty="0" smtClean="0">
                          <a:effectLst/>
                          <a:latin typeface="Calibri" pitchFamily="34" charset="0"/>
                          <a:ea typeface="+mn-ea"/>
                        </a:rPr>
                        <a:t>4,2</a:t>
                      </a:r>
                      <a:endParaRPr lang="ru-RU" sz="2400" b="1" dirty="0">
                        <a:effectLst/>
                        <a:latin typeface="Calibri" pitchFamily="34" charset="0"/>
                        <a:ea typeface="Times New Roman" panose="02020603050405020304" pitchFamily="18" charset="0"/>
                      </a:endParaRPr>
                    </a:p>
                  </a:txBody>
                  <a:tcPr marL="45325" marR="45325" marT="0" marB="0" anchor="b">
                    <a:solidFill>
                      <a:srgbClr val="00B050"/>
                    </a:solidFill>
                  </a:tcPr>
                </a:tc>
              </a:tr>
              <a:tr h="39080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2400" dirty="0">
                          <a:effectLst/>
                        </a:rPr>
                        <a:t>МБОУ « Репьевская школа»</a:t>
                      </a:r>
                      <a:endParaRPr lang="ru-RU" sz="2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5325" marR="45325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400" b="1" dirty="0" smtClean="0">
                          <a:effectLst/>
                          <a:latin typeface="Calibri" pitchFamily="34" charset="0"/>
                        </a:rPr>
                        <a:t>3,7</a:t>
                      </a:r>
                      <a:endParaRPr lang="ru-RU" sz="2400" b="1" dirty="0">
                        <a:effectLst/>
                        <a:latin typeface="Calibri" pitchFamily="34" charset="0"/>
                        <a:ea typeface="Times New Roman" panose="02020603050405020304" pitchFamily="18" charset="0"/>
                      </a:endParaRPr>
                    </a:p>
                  </a:txBody>
                  <a:tcPr marL="45325" marR="45325" marT="0" marB="0" anchor="b"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400" b="1" dirty="0" smtClean="0">
                          <a:effectLst/>
                          <a:latin typeface="Calibri" pitchFamily="34" charset="0"/>
                          <a:ea typeface="+mn-ea"/>
                        </a:rPr>
                        <a:t>4</a:t>
                      </a:r>
                      <a:endParaRPr lang="ru-RU" sz="2400" b="1" dirty="0">
                        <a:effectLst/>
                        <a:latin typeface="Calibri" pitchFamily="34" charset="0"/>
                        <a:ea typeface="Times New Roman" panose="02020603050405020304" pitchFamily="18" charset="0"/>
                      </a:endParaRPr>
                    </a:p>
                  </a:txBody>
                  <a:tcPr marL="45325" marR="45325" marT="0" marB="0" anchor="b">
                    <a:solidFill>
                      <a:srgbClr val="00B050"/>
                    </a:solidFill>
                  </a:tcPr>
                </a:tc>
              </a:tr>
              <a:tr h="39080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2400" dirty="0">
                          <a:effectLst/>
                        </a:rPr>
                        <a:t>МКОУ Россошанская СОШ</a:t>
                      </a:r>
                      <a:endParaRPr lang="ru-RU" sz="2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5325" marR="45325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400" b="1" dirty="0" smtClean="0">
                          <a:effectLst/>
                          <a:latin typeface="Calibri" pitchFamily="34" charset="0"/>
                        </a:rPr>
                        <a:t>3,3</a:t>
                      </a:r>
                      <a:endParaRPr lang="ru-RU" sz="2400" b="1" dirty="0">
                        <a:effectLst/>
                        <a:latin typeface="Calibri" pitchFamily="34" charset="0"/>
                        <a:ea typeface="Times New Roman" panose="02020603050405020304" pitchFamily="18" charset="0"/>
                      </a:endParaRPr>
                    </a:p>
                  </a:txBody>
                  <a:tcPr marL="45325" marR="45325" marT="0" marB="0" anchor="b"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400" b="1" dirty="0" smtClean="0">
                          <a:effectLst/>
                          <a:latin typeface="Calibri" pitchFamily="34" charset="0"/>
                        </a:rPr>
                        <a:t>3,8</a:t>
                      </a:r>
                      <a:endParaRPr lang="ru-RU" sz="2400" b="1" dirty="0">
                        <a:effectLst/>
                        <a:latin typeface="Calibri" pitchFamily="34" charset="0"/>
                        <a:ea typeface="Times New Roman" panose="02020603050405020304" pitchFamily="18" charset="0"/>
                      </a:endParaRPr>
                    </a:p>
                  </a:txBody>
                  <a:tcPr marL="45325" marR="45325" marT="0" marB="0" anchor="b">
                    <a:solidFill>
                      <a:srgbClr val="FF0000"/>
                    </a:solidFill>
                  </a:tcPr>
                </a:tc>
              </a:tr>
              <a:tr h="756108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2400" dirty="0">
                          <a:effectLst/>
                        </a:rPr>
                        <a:t>МКОУ Усть-Муравлянская ООШ</a:t>
                      </a:r>
                      <a:endParaRPr lang="ru-RU" sz="2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5325" marR="45325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400" b="1" dirty="0" smtClean="0">
                          <a:effectLst/>
                          <a:latin typeface="Calibri" pitchFamily="34" charset="0"/>
                          <a:ea typeface="+mn-ea"/>
                        </a:rPr>
                        <a:t>3,7</a:t>
                      </a:r>
                      <a:endParaRPr lang="ru-RU" sz="2400" b="1" dirty="0">
                        <a:effectLst/>
                        <a:latin typeface="Calibri" pitchFamily="34" charset="0"/>
                        <a:ea typeface="Times New Roman" panose="02020603050405020304" pitchFamily="18" charset="0"/>
                      </a:endParaRPr>
                    </a:p>
                  </a:txBody>
                  <a:tcPr marL="45325" marR="45325" marT="0" marB="0" anchor="b"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400" b="1" dirty="0" smtClean="0">
                          <a:effectLst/>
                          <a:latin typeface="Calibri" pitchFamily="34" charset="0"/>
                          <a:ea typeface="+mn-ea"/>
                        </a:rPr>
                        <a:t>3,7</a:t>
                      </a:r>
                      <a:endParaRPr lang="ru-RU" sz="2400" b="1" dirty="0">
                        <a:effectLst/>
                        <a:latin typeface="Calibri" pitchFamily="34" charset="0"/>
                        <a:ea typeface="Times New Roman" panose="02020603050405020304" pitchFamily="18" charset="0"/>
                      </a:endParaRPr>
                    </a:p>
                  </a:txBody>
                  <a:tcPr marL="45325" marR="45325" marT="0" marB="0" anchor="b">
                    <a:solidFill>
                      <a:srgbClr val="FF0000"/>
                    </a:solidFill>
                  </a:tcPr>
                </a:tc>
              </a:tr>
              <a:tr h="39080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2400" dirty="0">
                          <a:effectLst/>
                        </a:rPr>
                        <a:t>Средний балл  по району</a:t>
                      </a:r>
                      <a:endParaRPr lang="ru-RU" sz="2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5325" marR="45325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400" b="1" dirty="0" smtClean="0">
                          <a:effectLst/>
                          <a:latin typeface="Calibri" pitchFamily="34" charset="0"/>
                        </a:rPr>
                        <a:t>3,6</a:t>
                      </a:r>
                      <a:endParaRPr lang="ru-RU" sz="2400" b="1" dirty="0">
                        <a:effectLst/>
                        <a:latin typeface="Calibri" pitchFamily="34" charset="0"/>
                        <a:ea typeface="Times New Roman" panose="02020603050405020304" pitchFamily="18" charset="0"/>
                      </a:endParaRPr>
                    </a:p>
                  </a:txBody>
                  <a:tcPr marL="45325" marR="45325" marT="0" marB="0" anchor="b"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400" b="1" dirty="0" smtClean="0">
                          <a:effectLst/>
                          <a:latin typeface="Calibri" pitchFamily="34" charset="0"/>
                          <a:ea typeface="Times New Roman" panose="02020603050405020304" pitchFamily="18" charset="0"/>
                        </a:rPr>
                        <a:t>3,8</a:t>
                      </a:r>
                      <a:endParaRPr lang="ru-RU" sz="2400" b="1" dirty="0">
                        <a:effectLst/>
                        <a:latin typeface="Calibri" pitchFamily="34" charset="0"/>
                        <a:ea typeface="Times New Roman" panose="02020603050405020304" pitchFamily="18" charset="0"/>
                      </a:endParaRPr>
                    </a:p>
                  </a:txBody>
                  <a:tcPr marL="45325" marR="45325" marT="0" marB="0" anchor="b">
                    <a:solidFill>
                      <a:srgbClr val="FF0000"/>
                    </a:solidFill>
                  </a:tcPr>
                </a:tc>
              </a:tr>
              <a:tr h="39080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2400" dirty="0">
                          <a:effectLst/>
                        </a:rPr>
                        <a:t>Средний балл  по области</a:t>
                      </a:r>
                      <a:endParaRPr lang="ru-RU" sz="2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5325" marR="45325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400" b="1" dirty="0" smtClean="0">
                          <a:effectLst/>
                          <a:latin typeface="Calibri" pitchFamily="34" charset="0"/>
                          <a:ea typeface="Times New Roman" panose="02020603050405020304" pitchFamily="18" charset="0"/>
                        </a:rPr>
                        <a:t>3,7</a:t>
                      </a:r>
                      <a:endParaRPr lang="ru-RU" sz="2400" b="1" dirty="0">
                        <a:effectLst/>
                        <a:latin typeface="Calibri" pitchFamily="34" charset="0"/>
                        <a:ea typeface="Times New Roman" panose="02020603050405020304" pitchFamily="18" charset="0"/>
                      </a:endParaRPr>
                    </a:p>
                  </a:txBody>
                  <a:tcPr marL="45325" marR="45325" marT="0" marB="0" anchor="b"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400" b="1" dirty="0" smtClean="0">
                          <a:effectLst/>
                          <a:latin typeface="Calibri" pitchFamily="34" charset="0"/>
                          <a:ea typeface="Times New Roman" panose="02020603050405020304" pitchFamily="18" charset="0"/>
                        </a:rPr>
                        <a:t>3,9</a:t>
                      </a:r>
                      <a:endParaRPr lang="ru-RU" sz="2400" b="1" dirty="0">
                        <a:effectLst/>
                        <a:latin typeface="Calibri" pitchFamily="34" charset="0"/>
                        <a:ea typeface="Times New Roman" panose="02020603050405020304" pitchFamily="18" charset="0"/>
                      </a:endParaRPr>
                    </a:p>
                  </a:txBody>
                  <a:tcPr marL="45325" marR="45325" marT="0" marB="0" anchor="b">
                    <a:solidFill>
                      <a:srgbClr val="00B050"/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xmlns="" val="2506916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239268" y="1744044"/>
            <a:ext cx="11713463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ru-RU" sz="3200" b="1" dirty="0">
              <a:ln w="12700">
                <a:noFill/>
              </a:ln>
              <a:solidFill>
                <a:prstClr val="white"/>
              </a:solidFill>
              <a:effectLst>
                <a:glow rad="127000">
                  <a:prstClr val="black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indent="-285750"/>
            <a:endParaRPr lang="ru-RU" sz="2400" b="1" dirty="0" smtClean="0">
              <a:ln w="12700">
                <a:noFill/>
              </a:ln>
              <a:solidFill>
                <a:prstClr val="white"/>
              </a:solidFill>
              <a:effectLst>
                <a:glow rad="127000">
                  <a:prstClr val="black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99125" y="353566"/>
            <a:ext cx="1978548" cy="1484621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 rot="20596982">
            <a:off x="1209040" y="869186"/>
            <a:ext cx="358718" cy="453380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>
          <a:xfrm>
            <a:off x="2286000" y="214313"/>
            <a:ext cx="9545782" cy="79098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600" b="1" dirty="0" smtClean="0">
                <a:ln w="12700">
                  <a:noFill/>
                </a:ln>
                <a:solidFill>
                  <a:prstClr val="white"/>
                </a:solidFill>
                <a:effectLst>
                  <a:glow rad="127000">
                    <a:prstClr val="black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Федеральный закон «Об образовании»</a:t>
            </a:r>
          </a:p>
          <a:p>
            <a:r>
              <a:rPr lang="ru-RU" sz="3600" b="1" dirty="0" smtClean="0">
                <a:ln w="12700">
                  <a:noFill/>
                </a:ln>
                <a:solidFill>
                  <a:prstClr val="white"/>
                </a:solidFill>
                <a:effectLst>
                  <a:glow rad="127000">
                    <a:prstClr val="black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от 29.12.2012 г. № 273 – ФЗ:</a:t>
            </a:r>
          </a:p>
          <a:p>
            <a:endParaRPr lang="ru-RU" sz="3200" b="1" dirty="0" smtClean="0">
              <a:ln w="12700">
                <a:noFill/>
              </a:ln>
              <a:solidFill>
                <a:prstClr val="white"/>
              </a:solidFill>
              <a:effectLst>
                <a:glow rad="127000">
                  <a:prstClr val="black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800" b="1" dirty="0" smtClean="0">
                <a:ln w="12700">
                  <a:noFill/>
                </a:ln>
                <a:solidFill>
                  <a:prstClr val="white"/>
                </a:solidFill>
                <a:effectLst>
                  <a:glow rad="127000">
                    <a:prstClr val="black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Ст. 48 п. 4 « педагогические работники обязаны осуществлять свою деятельность на высоком профессиональном уровне, обеспечивать в полном объеме реализацию преподаваемых учебных предмета, курса, дисциплины в соответствии с учебной программой»;</a:t>
            </a:r>
          </a:p>
          <a:p>
            <a:endParaRPr lang="ru-RU" sz="2800" b="1" dirty="0" smtClean="0">
              <a:ln w="12700">
                <a:noFill/>
              </a:ln>
              <a:solidFill>
                <a:prstClr val="white"/>
              </a:solidFill>
              <a:effectLst>
                <a:glow rad="127000">
                  <a:prstClr val="black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800" b="1" dirty="0" smtClean="0">
                <a:ln w="12700">
                  <a:noFill/>
                </a:ln>
                <a:solidFill>
                  <a:prstClr val="white"/>
                </a:solidFill>
                <a:effectLst>
                  <a:glow rad="127000">
                    <a:prstClr val="black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Ст. 48.п.1 «педагогические работники несут ответственность за неисполнение или ненадлежащее исполнение возложенных на них обязанностей в порядке и в случаях, которые установлены Федеральными законами»</a:t>
            </a:r>
          </a:p>
          <a:p>
            <a:endParaRPr lang="ru-RU" sz="3200" b="1" dirty="0" smtClean="0">
              <a:ln w="12700">
                <a:noFill/>
              </a:ln>
              <a:solidFill>
                <a:prstClr val="white"/>
              </a:solidFill>
              <a:effectLst>
                <a:glow rad="127000">
                  <a:prstClr val="black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3200" b="1" dirty="0" smtClean="0">
              <a:ln w="12700">
                <a:noFill/>
              </a:ln>
              <a:solidFill>
                <a:prstClr val="white"/>
              </a:solidFill>
              <a:effectLst>
                <a:glow rad="127000">
                  <a:prstClr val="black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3200" dirty="0"/>
          </a:p>
        </p:txBody>
      </p:sp>
      <p:sp>
        <p:nvSpPr>
          <p:cNvPr id="9" name="TextBox 8"/>
          <p:cNvSpPr txBox="1"/>
          <p:nvPr/>
        </p:nvSpPr>
        <p:spPr>
          <a:xfrm>
            <a:off x="4045527" y="1925782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2506916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239268" y="1744044"/>
            <a:ext cx="11713463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ru-RU" sz="3200" b="1" dirty="0">
              <a:ln w="12700">
                <a:noFill/>
              </a:ln>
              <a:solidFill>
                <a:prstClr val="white"/>
              </a:solidFill>
              <a:effectLst>
                <a:glow rad="127000">
                  <a:prstClr val="black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indent="-285750"/>
            <a:endParaRPr lang="ru-RU" sz="2400" b="1" dirty="0" smtClean="0">
              <a:ln w="12700">
                <a:noFill/>
              </a:ln>
              <a:solidFill>
                <a:prstClr val="white"/>
              </a:solidFill>
              <a:effectLst>
                <a:glow rad="127000">
                  <a:prstClr val="black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99125" y="353566"/>
            <a:ext cx="1978548" cy="1484621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 rot="20596982">
            <a:off x="1209040" y="869186"/>
            <a:ext cx="358718" cy="453380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>
          <a:xfrm>
            <a:off x="2315498" y="486697"/>
            <a:ext cx="9188244" cy="13542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600" b="1" dirty="0" smtClean="0">
                <a:ln w="12700">
                  <a:noFill/>
                </a:ln>
                <a:solidFill>
                  <a:prstClr val="white"/>
                </a:solidFill>
                <a:effectLst>
                  <a:glow rad="127000">
                    <a:prstClr val="black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Всероссийская  олимпиада  школьников</a:t>
            </a:r>
            <a:endParaRPr lang="ru-RU" sz="2800" b="1" dirty="0" smtClean="0">
              <a:ln w="12700">
                <a:noFill/>
              </a:ln>
              <a:solidFill>
                <a:prstClr val="white"/>
              </a:solidFill>
              <a:effectLst>
                <a:glow rad="127000">
                  <a:prstClr val="black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sz="2800" b="1" dirty="0" smtClean="0">
                <a:ln w="12700">
                  <a:noFill/>
                </a:ln>
                <a:solidFill>
                  <a:prstClr val="white"/>
                </a:solidFill>
                <a:effectLst>
                  <a:glow rad="127000">
                    <a:prstClr val="black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endParaRPr lang="ru-RU" dirty="0"/>
          </a:p>
        </p:txBody>
      </p:sp>
      <p:graphicFrame>
        <p:nvGraphicFramePr>
          <p:cNvPr id="9" name="Диаграмма 8"/>
          <p:cNvGraphicFramePr/>
          <p:nvPr/>
        </p:nvGraphicFramePr>
        <p:xfrm>
          <a:off x="1175937" y="1494103"/>
          <a:ext cx="4933918" cy="445391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graphicFrame>
        <p:nvGraphicFramePr>
          <p:cNvPr id="12" name="Диаграмма 11"/>
          <p:cNvGraphicFramePr/>
          <p:nvPr/>
        </p:nvGraphicFramePr>
        <p:xfrm>
          <a:off x="2775857" y="1469572"/>
          <a:ext cx="7707086" cy="538842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</p:spTree>
    <p:extLst>
      <p:ext uri="{BB962C8B-B14F-4D97-AF65-F5344CB8AC3E}">
        <p14:creationId xmlns:p14="http://schemas.microsoft.com/office/powerpoint/2010/main" xmlns="" val="2506916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239268" y="1744044"/>
            <a:ext cx="11713463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ru-RU" sz="3200" b="1" dirty="0">
              <a:ln w="12700">
                <a:noFill/>
              </a:ln>
              <a:solidFill>
                <a:prstClr val="white"/>
              </a:solidFill>
              <a:effectLst>
                <a:glow rad="127000">
                  <a:prstClr val="black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indent="-285750"/>
            <a:endParaRPr lang="ru-RU" sz="2400" b="1" dirty="0" smtClean="0">
              <a:ln w="12700">
                <a:noFill/>
              </a:ln>
              <a:solidFill>
                <a:prstClr val="white"/>
              </a:solidFill>
              <a:effectLst>
                <a:glow rad="127000">
                  <a:prstClr val="black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99125" y="353566"/>
            <a:ext cx="1978548" cy="1484621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 rot="20596982">
            <a:off x="1209040" y="869186"/>
            <a:ext cx="358718" cy="453380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>
          <a:xfrm>
            <a:off x="2315498" y="486697"/>
            <a:ext cx="9188244" cy="13542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600" b="1" dirty="0" smtClean="0">
                <a:ln w="12700">
                  <a:noFill/>
                </a:ln>
                <a:solidFill>
                  <a:prstClr val="white"/>
                </a:solidFill>
                <a:effectLst>
                  <a:glow rad="127000">
                    <a:prstClr val="black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Всероссийская  олимпиада  школьников</a:t>
            </a:r>
            <a:endParaRPr lang="ru-RU" sz="2800" b="1" dirty="0" smtClean="0">
              <a:ln w="12700">
                <a:noFill/>
              </a:ln>
              <a:solidFill>
                <a:prstClr val="white"/>
              </a:solidFill>
              <a:effectLst>
                <a:glow rad="127000">
                  <a:prstClr val="black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sz="2800" b="1" dirty="0" smtClean="0">
                <a:ln w="12700">
                  <a:noFill/>
                </a:ln>
                <a:solidFill>
                  <a:prstClr val="white"/>
                </a:solidFill>
                <a:effectLst>
                  <a:glow rad="127000">
                    <a:prstClr val="black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endParaRPr lang="ru-RU" dirty="0"/>
          </a:p>
        </p:txBody>
      </p:sp>
      <p:sp>
        <p:nvSpPr>
          <p:cNvPr id="13" name="TextBox 12"/>
          <p:cNvSpPr txBox="1"/>
          <p:nvPr/>
        </p:nvSpPr>
        <p:spPr>
          <a:xfrm>
            <a:off x="1362975" y="1966823"/>
            <a:ext cx="10524226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b="1" dirty="0" smtClean="0">
                <a:ln w="12700">
                  <a:noFill/>
                </a:ln>
                <a:solidFill>
                  <a:prstClr val="white"/>
                </a:solidFill>
                <a:effectLst>
                  <a:glow rad="127000">
                    <a:prstClr val="black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Кретинина  Мария,  обучающаяся  9  класса </a:t>
            </a:r>
          </a:p>
          <a:p>
            <a:r>
              <a:rPr lang="ru-RU" sz="2800" b="1" dirty="0" smtClean="0">
                <a:ln w="12700">
                  <a:noFill/>
                </a:ln>
                <a:solidFill>
                  <a:prstClr val="white"/>
                </a:solidFill>
                <a:effectLst>
                  <a:glow rad="127000">
                    <a:prstClr val="black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МБОУ «Репьевская  школа», - призер  регионального  этапа </a:t>
            </a:r>
          </a:p>
          <a:p>
            <a:r>
              <a:rPr lang="ru-RU" sz="2800" b="1" dirty="0" smtClean="0">
                <a:ln w="12700">
                  <a:noFill/>
                </a:ln>
                <a:solidFill>
                  <a:prstClr val="white"/>
                </a:solidFill>
                <a:effectLst>
                  <a:glow rad="127000">
                    <a:prstClr val="black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Всероссийской  олимпиады  школьников  по  обществознанию</a:t>
            </a:r>
          </a:p>
          <a:p>
            <a:endParaRPr lang="ru-RU" b="1" dirty="0" smtClean="0">
              <a:ln w="12700">
                <a:noFill/>
              </a:ln>
              <a:solidFill>
                <a:prstClr val="white"/>
              </a:solidFill>
              <a:effectLst>
                <a:glow rad="127000">
                  <a:prstClr val="black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2506916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239268" y="1744044"/>
            <a:ext cx="11713463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ru-RU" sz="3200" b="1" dirty="0">
              <a:ln w="12700">
                <a:noFill/>
              </a:ln>
              <a:solidFill>
                <a:prstClr val="white"/>
              </a:solidFill>
              <a:effectLst>
                <a:glow rad="127000">
                  <a:prstClr val="black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indent="-285750"/>
            <a:endParaRPr lang="ru-RU" sz="2400" b="1" dirty="0" smtClean="0">
              <a:ln w="12700">
                <a:noFill/>
              </a:ln>
              <a:solidFill>
                <a:prstClr val="white"/>
              </a:solidFill>
              <a:effectLst>
                <a:glow rad="127000">
                  <a:prstClr val="black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99125" y="353566"/>
            <a:ext cx="1978548" cy="1484621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 rot="20596982">
            <a:off x="1209040" y="869186"/>
            <a:ext cx="358718" cy="453380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>
          <a:xfrm>
            <a:off x="2315498" y="486697"/>
            <a:ext cx="918824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600" b="1" dirty="0" smtClean="0">
                <a:ln w="12700">
                  <a:noFill/>
                </a:ln>
                <a:solidFill>
                  <a:prstClr val="white"/>
                </a:solidFill>
                <a:effectLst>
                  <a:glow rad="127000">
                    <a:prstClr val="black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Трудоустройство выпускников</a:t>
            </a:r>
            <a:endParaRPr lang="ru-RU" dirty="0"/>
          </a:p>
        </p:txBody>
      </p:sp>
      <p:graphicFrame>
        <p:nvGraphicFramePr>
          <p:cNvPr id="12" name="Диаграмма 11"/>
          <p:cNvGraphicFramePr/>
          <p:nvPr/>
        </p:nvGraphicFramePr>
        <p:xfrm>
          <a:off x="2725948" y="1813304"/>
          <a:ext cx="8229600" cy="432623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</p:spTree>
    <p:extLst>
      <p:ext uri="{BB962C8B-B14F-4D97-AF65-F5344CB8AC3E}">
        <p14:creationId xmlns:p14="http://schemas.microsoft.com/office/powerpoint/2010/main" xmlns="" val="2506916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239268" y="1744044"/>
            <a:ext cx="11713463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ru-RU" sz="3200" b="1" dirty="0">
              <a:ln w="12700">
                <a:noFill/>
              </a:ln>
              <a:solidFill>
                <a:prstClr val="white"/>
              </a:solidFill>
              <a:effectLst>
                <a:glow rad="127000">
                  <a:prstClr val="black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indent="-285750"/>
            <a:endParaRPr lang="ru-RU" sz="2400" b="1" dirty="0" smtClean="0">
              <a:ln w="12700">
                <a:noFill/>
              </a:ln>
              <a:solidFill>
                <a:prstClr val="white"/>
              </a:solidFill>
              <a:effectLst>
                <a:glow rad="127000">
                  <a:prstClr val="black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99125" y="353566"/>
            <a:ext cx="1978548" cy="1484621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 rot="20596982">
            <a:off x="1209040" y="869186"/>
            <a:ext cx="358718" cy="453380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>
          <a:xfrm>
            <a:off x="2400300" y="568036"/>
            <a:ext cx="868333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600" b="1" dirty="0" smtClean="0">
                <a:ln w="12700">
                  <a:noFill/>
                </a:ln>
                <a:solidFill>
                  <a:prstClr val="white"/>
                </a:solidFill>
                <a:effectLst>
                  <a:glow rad="127000">
                    <a:prstClr val="black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Система  дополнительного  образования</a:t>
            </a:r>
          </a:p>
          <a:p>
            <a:endParaRPr lang="ru-RU" dirty="0"/>
          </a:p>
        </p:txBody>
      </p:sp>
      <p:sp>
        <p:nvSpPr>
          <p:cNvPr id="11" name="TextBox 10"/>
          <p:cNvSpPr txBox="1"/>
          <p:nvPr/>
        </p:nvSpPr>
        <p:spPr>
          <a:xfrm>
            <a:off x="1620982" y="1995055"/>
            <a:ext cx="9861328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Wingdings" pitchFamily="2" charset="2"/>
              <a:buChar char="ü"/>
            </a:pPr>
            <a:r>
              <a:rPr lang="ru-RU" b="1" dirty="0" smtClean="0">
                <a:ln w="12700">
                  <a:noFill/>
                </a:ln>
                <a:solidFill>
                  <a:prstClr val="white"/>
                </a:solidFill>
                <a:effectLst>
                  <a:glow rad="127000">
                    <a:prstClr val="black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ru-RU" sz="3200" b="1" dirty="0" smtClean="0">
                <a:ln w="12700">
                  <a:noFill/>
                </a:ln>
                <a:solidFill>
                  <a:prstClr val="white"/>
                </a:solidFill>
                <a:effectLst>
                  <a:glow rad="127000">
                    <a:prstClr val="black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МКУ ДО  «Центр  дополнительного  образования»</a:t>
            </a:r>
          </a:p>
          <a:p>
            <a:endParaRPr lang="ru-RU" sz="3200" b="1" dirty="0" smtClean="0">
              <a:ln w="12700">
                <a:noFill/>
              </a:ln>
              <a:solidFill>
                <a:prstClr val="white"/>
              </a:solidFill>
              <a:effectLst>
                <a:glow rad="127000">
                  <a:prstClr val="black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Font typeface="Wingdings" pitchFamily="2" charset="2"/>
              <a:buChar char="ü"/>
            </a:pPr>
            <a:r>
              <a:rPr lang="ru-RU" sz="3200" b="1" dirty="0" smtClean="0">
                <a:ln w="12700">
                  <a:noFill/>
                </a:ln>
                <a:solidFill>
                  <a:prstClr val="white"/>
                </a:solidFill>
                <a:effectLst>
                  <a:glow rad="127000">
                    <a:prstClr val="black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Структурное  отделение  МКУ ДО «ЦДО»  ДЮСШ</a:t>
            </a:r>
          </a:p>
          <a:p>
            <a:endParaRPr lang="ru-RU" sz="3200" b="1" dirty="0" smtClean="0">
              <a:ln w="12700">
                <a:noFill/>
              </a:ln>
              <a:solidFill>
                <a:prstClr val="white"/>
              </a:solidFill>
              <a:effectLst>
                <a:glow rad="127000">
                  <a:prstClr val="black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Font typeface="Wingdings" pitchFamily="2" charset="2"/>
              <a:buChar char="ü"/>
            </a:pPr>
            <a:r>
              <a:rPr lang="ru-RU" sz="3200" b="1" dirty="0" smtClean="0">
                <a:ln w="12700">
                  <a:noFill/>
                </a:ln>
                <a:solidFill>
                  <a:prstClr val="white"/>
                </a:solidFill>
                <a:effectLst>
                  <a:glow rad="127000">
                    <a:prstClr val="black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МКУ  ДО  «Репьевская  ШИ»</a:t>
            </a:r>
            <a:endParaRPr lang="ru-RU" sz="3200" dirty="0"/>
          </a:p>
        </p:txBody>
      </p:sp>
    </p:spTree>
    <p:extLst>
      <p:ext uri="{BB962C8B-B14F-4D97-AF65-F5344CB8AC3E}">
        <p14:creationId xmlns:p14="http://schemas.microsoft.com/office/powerpoint/2010/main" xmlns="" val="2506916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239268" y="1744044"/>
            <a:ext cx="11713463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ru-RU" sz="3200" b="1" dirty="0">
              <a:ln w="12700">
                <a:noFill/>
              </a:ln>
              <a:solidFill>
                <a:prstClr val="white"/>
              </a:solidFill>
              <a:effectLst>
                <a:glow rad="127000">
                  <a:prstClr val="black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indent="-285750"/>
            <a:endParaRPr lang="ru-RU" sz="2400" b="1" dirty="0" smtClean="0">
              <a:ln w="12700">
                <a:noFill/>
              </a:ln>
              <a:solidFill>
                <a:prstClr val="white"/>
              </a:solidFill>
              <a:effectLst>
                <a:glow rad="127000">
                  <a:prstClr val="black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99125" y="353566"/>
            <a:ext cx="1978548" cy="1484621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 rot="20596982">
            <a:off x="1209040" y="869186"/>
            <a:ext cx="358718" cy="453380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>
          <a:xfrm>
            <a:off x="2576945" y="235528"/>
            <a:ext cx="9281679" cy="13542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b="1" dirty="0" smtClean="0">
                <a:ln w="12700">
                  <a:noFill/>
                </a:ln>
                <a:solidFill>
                  <a:prstClr val="white"/>
                </a:solidFill>
                <a:effectLst>
                  <a:glow rad="127000">
                    <a:prstClr val="black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Кадровый  состав системы дополнительного образования</a:t>
            </a:r>
          </a:p>
          <a:p>
            <a:endParaRPr lang="ru-RU" dirty="0"/>
          </a:p>
        </p:txBody>
      </p:sp>
      <p:graphicFrame>
        <p:nvGraphicFramePr>
          <p:cNvPr id="11" name="Диаграмма 10"/>
          <p:cNvGraphicFramePr/>
          <p:nvPr/>
        </p:nvGraphicFramePr>
        <p:xfrm>
          <a:off x="1699348" y="1000125"/>
          <a:ext cx="4229965" cy="282892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12" name="TextBox 11"/>
          <p:cNvSpPr txBox="1"/>
          <p:nvPr/>
        </p:nvSpPr>
        <p:spPr>
          <a:xfrm>
            <a:off x="1537855" y="5735782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ru-RU" dirty="0"/>
          </a:p>
        </p:txBody>
      </p:sp>
      <p:sp>
        <p:nvSpPr>
          <p:cNvPr id="13" name="TextBox 12"/>
          <p:cNvSpPr txBox="1"/>
          <p:nvPr/>
        </p:nvSpPr>
        <p:spPr>
          <a:xfrm>
            <a:off x="1163781" y="4043363"/>
            <a:ext cx="9066069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 smtClean="0">
                <a:ln w="12700">
                  <a:noFill/>
                </a:ln>
                <a:solidFill>
                  <a:prstClr val="white"/>
                </a:solidFill>
                <a:effectLst>
                  <a:glow rad="127000">
                    <a:prstClr val="black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Имеют высшее образование  -  58 %</a:t>
            </a:r>
          </a:p>
          <a:p>
            <a:r>
              <a:rPr lang="ru-RU" sz="2800" b="1" dirty="0" smtClean="0">
                <a:ln w="12700">
                  <a:noFill/>
                </a:ln>
                <a:solidFill>
                  <a:prstClr val="white"/>
                </a:solidFill>
                <a:effectLst>
                  <a:glow rad="127000">
                    <a:prstClr val="black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Имеют среднее профессиональное образование  - 42 %</a:t>
            </a:r>
            <a:endParaRPr lang="en-US" sz="2800" b="1" dirty="0" smtClean="0">
              <a:ln w="12700">
                <a:noFill/>
              </a:ln>
              <a:solidFill>
                <a:prstClr val="white"/>
              </a:solidFill>
              <a:effectLst>
                <a:glow rad="127000">
                  <a:prstClr val="black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800" b="1" dirty="0" smtClean="0">
                <a:ln w="12700">
                  <a:noFill/>
                </a:ln>
                <a:solidFill>
                  <a:prstClr val="white"/>
                </a:solidFill>
                <a:effectLst>
                  <a:glow rad="127000">
                    <a:prstClr val="black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I</a:t>
            </a:r>
            <a:r>
              <a:rPr lang="ru-RU" sz="2800" b="1" dirty="0" smtClean="0">
                <a:ln w="12700">
                  <a:noFill/>
                </a:ln>
                <a:solidFill>
                  <a:prstClr val="white"/>
                </a:solidFill>
                <a:effectLst>
                  <a:glow rad="127000">
                    <a:prstClr val="black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КК  имеют  29 %</a:t>
            </a:r>
          </a:p>
          <a:p>
            <a:r>
              <a:rPr lang="ru-RU" sz="2800" b="1" dirty="0" smtClean="0">
                <a:ln w="12700">
                  <a:noFill/>
                </a:ln>
                <a:solidFill>
                  <a:prstClr val="white"/>
                </a:solidFill>
                <a:effectLst>
                  <a:glow rad="127000">
                    <a:prstClr val="black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ВКК  имеют  12 %</a:t>
            </a:r>
          </a:p>
          <a:p>
            <a:r>
              <a:rPr lang="ru-RU" sz="2800" b="1" dirty="0" smtClean="0">
                <a:ln w="12700">
                  <a:noFill/>
                </a:ln>
                <a:solidFill>
                  <a:prstClr val="white"/>
                </a:solidFill>
                <a:effectLst>
                  <a:glow rad="127000">
                    <a:prstClr val="black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Средний  возраст  педагога- 44 года</a:t>
            </a:r>
            <a:endParaRPr lang="ru-RU" sz="2800" dirty="0" smtClean="0"/>
          </a:p>
          <a:p>
            <a:endParaRPr lang="ru-RU" sz="2800" b="1" dirty="0" smtClean="0">
              <a:ln w="12700">
                <a:noFill/>
              </a:ln>
              <a:solidFill>
                <a:prstClr val="white"/>
              </a:solidFill>
              <a:effectLst>
                <a:glow rad="127000">
                  <a:prstClr val="black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2800" b="1" dirty="0" smtClean="0">
              <a:ln w="12700">
                <a:noFill/>
              </a:ln>
              <a:solidFill>
                <a:prstClr val="white"/>
              </a:solidFill>
              <a:effectLst>
                <a:glow rad="127000">
                  <a:prstClr val="black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2800" dirty="0"/>
          </a:p>
        </p:txBody>
      </p:sp>
    </p:spTree>
    <p:extLst>
      <p:ext uri="{BB962C8B-B14F-4D97-AF65-F5344CB8AC3E}">
        <p14:creationId xmlns:p14="http://schemas.microsoft.com/office/powerpoint/2010/main" xmlns="" val="2506916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239268" y="1744044"/>
            <a:ext cx="11713463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ru-RU" sz="3200" b="1" dirty="0">
              <a:ln w="12700">
                <a:noFill/>
              </a:ln>
              <a:solidFill>
                <a:prstClr val="white"/>
              </a:solidFill>
              <a:effectLst>
                <a:glow rad="127000">
                  <a:prstClr val="black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indent="-285750"/>
            <a:endParaRPr lang="ru-RU" sz="2400" b="1" dirty="0" smtClean="0">
              <a:ln w="12700">
                <a:noFill/>
              </a:ln>
              <a:solidFill>
                <a:prstClr val="white"/>
              </a:solidFill>
              <a:effectLst>
                <a:glow rad="127000">
                  <a:prstClr val="black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99125" y="353566"/>
            <a:ext cx="1978548" cy="1484621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 rot="20596982">
            <a:off x="1209040" y="869186"/>
            <a:ext cx="358718" cy="453380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>
          <a:xfrm>
            <a:off x="3034144" y="568036"/>
            <a:ext cx="8049491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600" b="1" dirty="0" smtClean="0">
                <a:ln w="12700">
                  <a:noFill/>
                </a:ln>
                <a:solidFill>
                  <a:prstClr val="white"/>
                </a:solidFill>
                <a:effectLst>
                  <a:glow rad="127000">
                    <a:prstClr val="black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МКУ ДО «Репьевская ШИ»</a:t>
            </a:r>
          </a:p>
          <a:p>
            <a:endParaRPr lang="ru-RU" dirty="0"/>
          </a:p>
        </p:txBody>
      </p:sp>
      <p:sp>
        <p:nvSpPr>
          <p:cNvPr id="9" name="TextBox 8"/>
          <p:cNvSpPr txBox="1"/>
          <p:nvPr/>
        </p:nvSpPr>
        <p:spPr>
          <a:xfrm>
            <a:off x="714375" y="2258291"/>
            <a:ext cx="10744200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 smtClean="0">
                <a:ln w="12700">
                  <a:noFill/>
                </a:ln>
                <a:solidFill>
                  <a:prstClr val="white"/>
                </a:solidFill>
                <a:effectLst>
                  <a:glow rad="127000">
                    <a:prstClr val="black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Количество  обучающихся - 160</a:t>
            </a:r>
          </a:p>
          <a:p>
            <a:endParaRPr lang="ru-RU" sz="2800" b="1" dirty="0" smtClean="0">
              <a:ln w="12700">
                <a:noFill/>
              </a:ln>
              <a:solidFill>
                <a:prstClr val="white"/>
              </a:solidFill>
              <a:effectLst>
                <a:glow rad="127000">
                  <a:prstClr val="black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2800" b="1" dirty="0" smtClean="0">
              <a:ln w="12700">
                <a:noFill/>
              </a:ln>
              <a:solidFill>
                <a:prstClr val="white"/>
              </a:solidFill>
              <a:effectLst>
                <a:glow rad="127000">
                  <a:prstClr val="black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800" b="1" dirty="0" smtClean="0">
                <a:ln w="12700">
                  <a:noFill/>
                </a:ln>
                <a:solidFill>
                  <a:prstClr val="white"/>
                </a:solidFill>
                <a:effectLst>
                  <a:glow rad="127000">
                    <a:prstClr val="black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Педагогическим  коллективом  было  проведено  29  концертно-лекционных и выставочных занятий</a:t>
            </a:r>
            <a:endParaRPr lang="ru-RU" sz="2800" dirty="0"/>
          </a:p>
        </p:txBody>
      </p:sp>
    </p:spTree>
    <p:extLst>
      <p:ext uri="{BB962C8B-B14F-4D97-AF65-F5344CB8AC3E}">
        <p14:creationId xmlns:p14="http://schemas.microsoft.com/office/powerpoint/2010/main" xmlns="" val="2506916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239268" y="1744044"/>
            <a:ext cx="11713463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ru-RU" sz="3200" b="1" dirty="0">
              <a:ln w="12700">
                <a:noFill/>
              </a:ln>
              <a:solidFill>
                <a:prstClr val="white"/>
              </a:solidFill>
              <a:effectLst>
                <a:glow rad="127000">
                  <a:prstClr val="black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indent="-285750"/>
            <a:endParaRPr lang="ru-RU" sz="2400" b="1" dirty="0" smtClean="0">
              <a:ln w="12700">
                <a:noFill/>
              </a:ln>
              <a:solidFill>
                <a:prstClr val="white"/>
              </a:solidFill>
              <a:effectLst>
                <a:glow rad="127000">
                  <a:prstClr val="black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99125" y="353566"/>
            <a:ext cx="1978548" cy="1484621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 rot="20596982">
            <a:off x="1209040" y="869186"/>
            <a:ext cx="358718" cy="453380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>
          <a:xfrm>
            <a:off x="2471738" y="180111"/>
            <a:ext cx="8611897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000" b="1" dirty="0" smtClean="0">
                <a:ln w="12700">
                  <a:noFill/>
                </a:ln>
                <a:solidFill>
                  <a:prstClr val="white"/>
                </a:solidFill>
                <a:effectLst>
                  <a:glow rad="127000">
                    <a:prstClr val="black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Летняя  оздоровительная  кампания</a:t>
            </a:r>
          </a:p>
          <a:p>
            <a:endParaRPr lang="ru-RU" sz="4000" dirty="0"/>
          </a:p>
        </p:txBody>
      </p:sp>
      <p:sp>
        <p:nvSpPr>
          <p:cNvPr id="9" name="TextBox 8"/>
          <p:cNvSpPr txBox="1"/>
          <p:nvPr/>
        </p:nvSpPr>
        <p:spPr>
          <a:xfrm>
            <a:off x="401782" y="1114426"/>
            <a:ext cx="11596254" cy="766363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b="1" dirty="0" smtClean="0">
                <a:ln w="12700">
                  <a:noFill/>
                </a:ln>
                <a:solidFill>
                  <a:prstClr val="white"/>
                </a:solidFill>
                <a:effectLst>
                  <a:glow rad="127000">
                    <a:prstClr val="black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В   8 пришкольных лагерях  и  лагере  труда и отдыха </a:t>
            </a:r>
          </a:p>
          <a:p>
            <a:r>
              <a:rPr lang="ru-RU" sz="2800" b="1" dirty="0" smtClean="0">
                <a:ln w="12700">
                  <a:noFill/>
                </a:ln>
                <a:solidFill>
                  <a:prstClr val="white"/>
                </a:solidFill>
                <a:effectLst>
                  <a:glow rad="127000">
                    <a:prstClr val="black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было занято  547  детей</a:t>
            </a:r>
          </a:p>
          <a:p>
            <a:endParaRPr lang="ru-RU" sz="2800" b="1" dirty="0" smtClean="0">
              <a:ln w="12700">
                <a:noFill/>
              </a:ln>
              <a:solidFill>
                <a:prstClr val="white"/>
              </a:solidFill>
              <a:effectLst>
                <a:glow rad="127000">
                  <a:prstClr val="black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3200" b="1" dirty="0" smtClean="0">
                <a:ln w="12700">
                  <a:noFill/>
                </a:ln>
                <a:solidFill>
                  <a:prstClr val="white"/>
                </a:solidFill>
                <a:effectLst>
                  <a:glow rad="127000">
                    <a:prstClr val="black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2017 год – 323    2016 год – 308      2015 год - 273 </a:t>
            </a:r>
          </a:p>
          <a:p>
            <a:endParaRPr lang="ru-RU" sz="2400" b="1" dirty="0" smtClean="0">
              <a:ln w="12700">
                <a:noFill/>
              </a:ln>
              <a:solidFill>
                <a:prstClr val="white"/>
              </a:solidFill>
              <a:effectLst>
                <a:glow rad="127000">
                  <a:prstClr val="black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800" b="1" dirty="0" smtClean="0">
                <a:ln w="12700">
                  <a:noFill/>
                </a:ln>
                <a:solidFill>
                  <a:prstClr val="white"/>
                </a:solidFill>
                <a:effectLst>
                  <a:glow rad="127000">
                    <a:prstClr val="black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 По линии «Управления социальной защиты населения»</a:t>
            </a:r>
          </a:p>
          <a:p>
            <a:r>
              <a:rPr lang="ru-RU" sz="2800" b="1" dirty="0" smtClean="0">
                <a:ln w="12700">
                  <a:noFill/>
                </a:ln>
                <a:solidFill>
                  <a:prstClr val="white"/>
                </a:solidFill>
                <a:effectLst>
                  <a:glow rad="127000">
                    <a:prstClr val="black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                                   оздоровлены  62  ребенка:</a:t>
            </a:r>
          </a:p>
          <a:p>
            <a:pPr>
              <a:buFont typeface="Wingdings" pitchFamily="2" charset="2"/>
              <a:buChar char="ü"/>
            </a:pPr>
            <a:r>
              <a:rPr lang="ru-RU" sz="2800" b="1" dirty="0" smtClean="0">
                <a:ln w="12700">
                  <a:noFill/>
                </a:ln>
                <a:solidFill>
                  <a:prstClr val="white"/>
                </a:solidFill>
                <a:effectLst>
                  <a:glow rad="127000">
                    <a:prstClr val="black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ДОЛ «Золотой колос»  </a:t>
            </a:r>
            <a:r>
              <a:rPr lang="ru-RU" sz="2800" b="1" dirty="0" err="1" smtClean="0">
                <a:ln w="12700">
                  <a:noFill/>
                </a:ln>
                <a:solidFill>
                  <a:prstClr val="white"/>
                </a:solidFill>
                <a:effectLst>
                  <a:glow rad="127000">
                    <a:prstClr val="black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Лискинского</a:t>
            </a:r>
            <a:r>
              <a:rPr lang="ru-RU" sz="2800" b="1" dirty="0" smtClean="0">
                <a:ln w="12700">
                  <a:noFill/>
                </a:ln>
                <a:solidFill>
                  <a:prstClr val="white"/>
                </a:solidFill>
                <a:effectLst>
                  <a:glow rad="127000">
                    <a:prstClr val="black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района -  14</a:t>
            </a:r>
          </a:p>
          <a:p>
            <a:pPr>
              <a:buFont typeface="Wingdings" pitchFamily="2" charset="2"/>
              <a:buChar char="ü"/>
            </a:pPr>
            <a:r>
              <a:rPr lang="ru-RU" sz="2800" b="1" dirty="0" smtClean="0">
                <a:ln w="12700">
                  <a:noFill/>
                </a:ln>
                <a:solidFill>
                  <a:prstClr val="white"/>
                </a:solidFill>
                <a:effectLst>
                  <a:glow rad="127000">
                    <a:prstClr val="black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ДОЛ «Полянка»  Аннинского района -  2</a:t>
            </a:r>
          </a:p>
          <a:p>
            <a:pPr>
              <a:buFont typeface="Wingdings" pitchFamily="2" charset="2"/>
              <a:buChar char="ü"/>
            </a:pPr>
            <a:r>
              <a:rPr lang="ru-RU" sz="2800" b="1" dirty="0" smtClean="0">
                <a:ln w="12700">
                  <a:noFill/>
                </a:ln>
                <a:solidFill>
                  <a:prstClr val="white"/>
                </a:solidFill>
                <a:effectLst>
                  <a:glow rad="127000">
                    <a:prstClr val="black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ДОЛ «Ласточка г. Павловска - 5</a:t>
            </a:r>
          </a:p>
          <a:p>
            <a:pPr>
              <a:buFont typeface="Wingdings" pitchFamily="2" charset="2"/>
              <a:buChar char="ü"/>
            </a:pPr>
            <a:r>
              <a:rPr lang="ru-RU" sz="2800" b="1" dirty="0" smtClean="0">
                <a:ln w="12700">
                  <a:noFill/>
                </a:ln>
                <a:solidFill>
                  <a:prstClr val="white"/>
                </a:solidFill>
                <a:effectLst>
                  <a:glow rad="127000">
                    <a:prstClr val="black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ДОЛ «Чайка» Каменского района - 20</a:t>
            </a:r>
          </a:p>
          <a:p>
            <a:pPr>
              <a:buFont typeface="Wingdings" pitchFamily="2" charset="2"/>
              <a:buChar char="ü"/>
            </a:pPr>
            <a:r>
              <a:rPr lang="ru-RU" sz="2800" b="1" dirty="0" smtClean="0">
                <a:ln w="12700">
                  <a:noFill/>
                </a:ln>
                <a:solidFill>
                  <a:prstClr val="white"/>
                </a:solidFill>
                <a:effectLst>
                  <a:glow rad="127000">
                    <a:prstClr val="black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«Жемчужина Дона»  Павловского района -  11</a:t>
            </a:r>
          </a:p>
          <a:p>
            <a:pPr>
              <a:buFont typeface="Wingdings" pitchFamily="2" charset="2"/>
              <a:buChar char="ü"/>
            </a:pPr>
            <a:r>
              <a:rPr lang="ru-RU" sz="2800" b="1" dirty="0" smtClean="0">
                <a:ln w="12700">
                  <a:noFill/>
                </a:ln>
                <a:solidFill>
                  <a:prstClr val="white"/>
                </a:solidFill>
                <a:effectLst>
                  <a:glow rad="127000">
                    <a:prstClr val="black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Санаторий им. Дзержинского  - 5</a:t>
            </a:r>
          </a:p>
          <a:p>
            <a:pPr>
              <a:buFont typeface="Wingdings" pitchFamily="2" charset="2"/>
              <a:buChar char="ü"/>
            </a:pPr>
            <a:endParaRPr lang="ru-RU" sz="2800" b="1" dirty="0" smtClean="0">
              <a:ln w="12700">
                <a:noFill/>
              </a:ln>
              <a:solidFill>
                <a:prstClr val="white"/>
              </a:solidFill>
              <a:effectLst>
                <a:glow rad="127000">
                  <a:prstClr val="black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Font typeface="Wingdings" pitchFamily="2" charset="2"/>
              <a:buChar char="ü"/>
            </a:pPr>
            <a:endParaRPr lang="ru-RU" sz="2800" b="1" dirty="0" smtClean="0">
              <a:ln w="12700">
                <a:noFill/>
              </a:ln>
              <a:solidFill>
                <a:prstClr val="white"/>
              </a:solidFill>
              <a:effectLst>
                <a:glow rad="127000">
                  <a:prstClr val="black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sz="2400" b="1" dirty="0" smtClean="0">
              <a:ln w="12700">
                <a:noFill/>
              </a:ln>
              <a:solidFill>
                <a:prstClr val="white"/>
              </a:solidFill>
              <a:effectLst>
                <a:glow rad="127000">
                  <a:prstClr val="black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sz="2400" b="1" dirty="0" smtClean="0">
              <a:ln w="12700">
                <a:noFill/>
              </a:ln>
              <a:solidFill>
                <a:prstClr val="white"/>
              </a:solidFill>
              <a:effectLst>
                <a:glow rad="127000">
                  <a:prstClr val="black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xmlns="" val="2506916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239268" y="1744044"/>
            <a:ext cx="11713463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ru-RU" sz="3200" b="1" dirty="0">
              <a:ln w="12700">
                <a:noFill/>
              </a:ln>
              <a:solidFill>
                <a:prstClr val="white"/>
              </a:solidFill>
              <a:effectLst>
                <a:glow rad="127000">
                  <a:prstClr val="black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indent="-285750"/>
            <a:endParaRPr lang="ru-RU" sz="2400" b="1" dirty="0" smtClean="0">
              <a:ln w="12700">
                <a:noFill/>
              </a:ln>
              <a:solidFill>
                <a:prstClr val="white"/>
              </a:solidFill>
              <a:effectLst>
                <a:glow rad="127000">
                  <a:prstClr val="black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7452" y="242729"/>
            <a:ext cx="1978548" cy="1484621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 rot="20596982">
            <a:off x="1001222" y="702931"/>
            <a:ext cx="358718" cy="453380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>
          <a:xfrm>
            <a:off x="2092036" y="568036"/>
            <a:ext cx="8991600" cy="47089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600" b="1" dirty="0" smtClean="0">
                <a:ln w="12700">
                  <a:noFill/>
                </a:ln>
                <a:solidFill>
                  <a:prstClr val="white"/>
                </a:solidFill>
                <a:effectLst>
                  <a:glow rad="127000">
                    <a:prstClr val="black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По направлениям Репьевской районной больницы отдохнули  в санаториях Воронежской области 44 обучающихся:</a:t>
            </a:r>
          </a:p>
          <a:p>
            <a:endParaRPr lang="ru-RU" sz="3200" b="1" dirty="0" smtClean="0">
              <a:ln w="12700">
                <a:noFill/>
              </a:ln>
              <a:solidFill>
                <a:prstClr val="white"/>
              </a:solidFill>
              <a:effectLst>
                <a:glow rad="127000">
                  <a:prstClr val="black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Font typeface="Wingdings" pitchFamily="2" charset="2"/>
              <a:buChar char="ü"/>
            </a:pPr>
            <a:r>
              <a:rPr lang="ru-RU" sz="3200" b="1" dirty="0" smtClean="0">
                <a:ln w="12700">
                  <a:noFill/>
                </a:ln>
                <a:solidFill>
                  <a:prstClr val="white"/>
                </a:solidFill>
                <a:effectLst>
                  <a:glow rad="127000">
                    <a:prstClr val="black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Павловский санаторий  - 20</a:t>
            </a:r>
          </a:p>
          <a:p>
            <a:pPr>
              <a:buFont typeface="Wingdings" pitchFamily="2" charset="2"/>
              <a:buChar char="ü"/>
            </a:pPr>
            <a:r>
              <a:rPr lang="ru-RU" sz="3200" b="1" dirty="0" smtClean="0">
                <a:ln w="12700">
                  <a:noFill/>
                </a:ln>
                <a:solidFill>
                  <a:prstClr val="white"/>
                </a:solidFill>
                <a:effectLst>
                  <a:glow rad="127000">
                    <a:prstClr val="black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Сомовский санаторий  - 5</a:t>
            </a:r>
          </a:p>
          <a:p>
            <a:pPr>
              <a:buFont typeface="Wingdings" pitchFamily="2" charset="2"/>
              <a:buChar char="ü"/>
            </a:pPr>
            <a:r>
              <a:rPr lang="ru-RU" sz="3200" b="1" dirty="0" smtClean="0">
                <a:ln w="12700">
                  <a:noFill/>
                </a:ln>
                <a:solidFill>
                  <a:prstClr val="white"/>
                </a:solidFill>
                <a:effectLst>
                  <a:glow rad="127000">
                    <a:prstClr val="black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Графский санаторий  - 3</a:t>
            </a:r>
          </a:p>
          <a:p>
            <a:pPr>
              <a:buFont typeface="Wingdings" pitchFamily="2" charset="2"/>
              <a:buChar char="ü"/>
            </a:pPr>
            <a:r>
              <a:rPr lang="ru-RU" sz="3200" b="1" dirty="0" smtClean="0">
                <a:ln w="12700">
                  <a:noFill/>
                </a:ln>
                <a:solidFill>
                  <a:prstClr val="white"/>
                </a:solidFill>
                <a:effectLst>
                  <a:glow rad="127000">
                    <a:prstClr val="black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Чертовицкий санаторий  - 16</a:t>
            </a:r>
          </a:p>
          <a:p>
            <a:endParaRPr lang="ru-RU" sz="3200" dirty="0"/>
          </a:p>
        </p:txBody>
      </p:sp>
    </p:spTree>
    <p:extLst>
      <p:ext uri="{BB962C8B-B14F-4D97-AF65-F5344CB8AC3E}">
        <p14:creationId xmlns:p14="http://schemas.microsoft.com/office/powerpoint/2010/main" xmlns="" val="2506916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239268" y="1744044"/>
            <a:ext cx="11713463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ru-RU" sz="3200" b="1" dirty="0">
              <a:ln w="12700">
                <a:noFill/>
              </a:ln>
              <a:solidFill>
                <a:prstClr val="white"/>
              </a:solidFill>
              <a:effectLst>
                <a:glow rad="127000">
                  <a:prstClr val="black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indent="-285750"/>
            <a:endParaRPr lang="ru-RU" sz="2400" b="1" dirty="0" smtClean="0">
              <a:ln w="12700">
                <a:noFill/>
              </a:ln>
              <a:solidFill>
                <a:prstClr val="white"/>
              </a:solidFill>
              <a:effectLst>
                <a:glow rad="127000">
                  <a:prstClr val="black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-193964"/>
            <a:ext cx="1978548" cy="1484621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 rot="20596982">
            <a:off x="890384" y="218023"/>
            <a:ext cx="358718" cy="453380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>
          <a:xfrm>
            <a:off x="2043114" y="180110"/>
            <a:ext cx="9040522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b="1" dirty="0" smtClean="0">
                <a:ln w="12700">
                  <a:noFill/>
                </a:ln>
                <a:solidFill>
                  <a:prstClr val="white"/>
                </a:solidFill>
                <a:effectLst>
                  <a:glow rad="127000">
                    <a:prstClr val="black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algn="ctr"/>
            <a:endParaRPr lang="ru-RU" sz="2800" b="1" dirty="0" smtClean="0">
              <a:ln w="12700">
                <a:noFill/>
              </a:ln>
              <a:solidFill>
                <a:prstClr val="white"/>
              </a:solidFill>
              <a:effectLst>
                <a:glow rad="127000">
                  <a:prstClr val="black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sz="2800" b="1" dirty="0" smtClean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  <a:p>
            <a:endParaRPr lang="ru-RU" sz="2800" b="1" dirty="0" smtClean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2800" dirty="0"/>
          </a:p>
        </p:txBody>
      </p:sp>
      <p:graphicFrame>
        <p:nvGraphicFramePr>
          <p:cNvPr id="14" name="Таблица 13"/>
          <p:cNvGraphicFramePr>
            <a:graphicFrameLocks noGrp="1"/>
          </p:cNvGraphicFramePr>
          <p:nvPr/>
        </p:nvGraphicFramePr>
        <p:xfrm>
          <a:off x="1926770" y="1214437"/>
          <a:ext cx="7821387" cy="5643564"/>
        </p:xfrm>
        <a:graphic>
          <a:graphicData uri="http://schemas.openxmlformats.org/drawingml/2006/table">
            <a:tbl>
              <a:tblPr>
                <a:tableStyleId>{7DF18680-E054-41AD-8BC1-D1AEF772440D}</a:tableStyleId>
              </a:tblPr>
              <a:tblGrid>
                <a:gridCol w="721737"/>
                <a:gridCol w="5281254"/>
                <a:gridCol w="1818396"/>
              </a:tblGrid>
              <a:tr h="981344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</a:pPr>
                      <a:r>
                        <a:rPr lang="ru-RU" sz="2000" b="1" dirty="0">
                          <a:latin typeface="Cambria" pitchFamily="18" charset="0"/>
                        </a:rPr>
                        <a:t>№ </a:t>
                      </a:r>
                      <a:r>
                        <a:rPr lang="ru-RU" sz="2000" b="1" dirty="0" err="1">
                          <a:latin typeface="Cambria" pitchFamily="18" charset="0"/>
                        </a:rPr>
                        <a:t>п</a:t>
                      </a:r>
                      <a:r>
                        <a:rPr lang="ru-RU" sz="2000" b="1" dirty="0">
                          <a:latin typeface="Cambria" pitchFamily="18" charset="0"/>
                        </a:rPr>
                        <a:t>/</a:t>
                      </a:r>
                      <a:r>
                        <a:rPr lang="ru-RU" sz="2000" b="1" dirty="0" err="1">
                          <a:latin typeface="Cambria" pitchFamily="18" charset="0"/>
                        </a:rPr>
                        <a:t>п</a:t>
                      </a:r>
                      <a:endParaRPr lang="ru-RU" sz="2000" b="1" dirty="0">
                        <a:latin typeface="Cambria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ru-RU" sz="2400" b="1" dirty="0" smtClean="0">
                          <a:latin typeface="Cambria" pitchFamily="18" charset="0"/>
                        </a:rPr>
                        <a:t>Учреждение</a:t>
                      </a:r>
                      <a:endParaRPr lang="ru-RU" sz="2400" b="1" dirty="0">
                        <a:latin typeface="Cambria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0000"/>
                        </a:lnSpc>
                      </a:pPr>
                      <a:r>
                        <a:rPr lang="ru-RU" sz="2000" b="1" dirty="0">
                          <a:latin typeface="Cambria" pitchFamily="18" charset="0"/>
                        </a:rPr>
                        <a:t>Количество </a:t>
                      </a:r>
                      <a:r>
                        <a:rPr lang="ru-RU" sz="2000" b="1" dirty="0" smtClean="0">
                          <a:latin typeface="Cambria" pitchFamily="18" charset="0"/>
                        </a:rPr>
                        <a:t>трудоустроен</a:t>
                      </a:r>
                    </a:p>
                    <a:p>
                      <a:pPr algn="just">
                        <a:lnSpc>
                          <a:spcPct val="100000"/>
                        </a:lnSpc>
                      </a:pPr>
                      <a:r>
                        <a:rPr lang="ru-RU" sz="2000" b="1" dirty="0" smtClean="0">
                          <a:latin typeface="Cambria" pitchFamily="18" charset="0"/>
                        </a:rPr>
                        <a:t>ных </a:t>
                      </a:r>
                      <a:r>
                        <a:rPr lang="ru-RU" sz="2000" b="1" dirty="0">
                          <a:latin typeface="Cambria" pitchFamily="18" charset="0"/>
                        </a:rPr>
                        <a:t>детей</a:t>
                      </a:r>
                      <a:endParaRPr lang="ru-RU" sz="2000" b="1" dirty="0">
                        <a:latin typeface="Cambria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</a:tr>
              <a:tr h="466222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</a:pPr>
                      <a:r>
                        <a:rPr lang="ru-RU" sz="2000" b="1" dirty="0" smtClean="0">
                          <a:latin typeface="Cambria" pitchFamily="18" charset="0"/>
                        </a:rPr>
                        <a:t>1</a:t>
                      </a:r>
                      <a:endParaRPr lang="ru-RU" sz="2000" b="1" dirty="0">
                        <a:latin typeface="Cambria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</a:pPr>
                      <a:r>
                        <a:rPr lang="ru-RU" sz="2000" b="1" dirty="0">
                          <a:latin typeface="Cambria" pitchFamily="18" charset="0"/>
                        </a:rPr>
                        <a:t>Краснолипьевское сельское поселение</a:t>
                      </a:r>
                      <a:endParaRPr lang="ru-RU" sz="2000" b="1" dirty="0">
                        <a:latin typeface="Cambria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ru-RU" sz="2000" b="1" dirty="0">
                          <a:latin typeface="Cambria" pitchFamily="18" charset="0"/>
                        </a:rPr>
                        <a:t>4</a:t>
                      </a:r>
                      <a:endParaRPr lang="ru-RU" sz="2000" b="1" dirty="0">
                        <a:latin typeface="Cambria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</a:tr>
              <a:tr h="466222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</a:pPr>
                      <a:r>
                        <a:rPr lang="ru-RU" sz="2000" b="1" dirty="0" smtClean="0">
                          <a:latin typeface="Cambria" pitchFamily="18" charset="0"/>
                        </a:rPr>
                        <a:t>2</a:t>
                      </a:r>
                      <a:endParaRPr lang="ru-RU" sz="2000" b="1" dirty="0">
                        <a:latin typeface="Cambria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</a:pPr>
                      <a:r>
                        <a:rPr lang="ru-RU" sz="2000" b="1" dirty="0">
                          <a:latin typeface="Cambria" pitchFamily="18" charset="0"/>
                        </a:rPr>
                        <a:t>Россошкинское сельское поселение</a:t>
                      </a:r>
                      <a:endParaRPr lang="ru-RU" sz="2000" b="1" dirty="0">
                        <a:latin typeface="Cambria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ru-RU" sz="2000" b="1" dirty="0">
                          <a:latin typeface="Cambria" pitchFamily="18" charset="0"/>
                        </a:rPr>
                        <a:t>2</a:t>
                      </a:r>
                      <a:endParaRPr lang="ru-RU" sz="2000" b="1" dirty="0">
                        <a:latin typeface="Cambria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</a:tr>
              <a:tr h="466222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</a:pPr>
                      <a:r>
                        <a:rPr lang="ru-RU" sz="2000" b="1" dirty="0" smtClean="0">
                          <a:latin typeface="Cambria" pitchFamily="18" charset="0"/>
                        </a:rPr>
                        <a:t>3</a:t>
                      </a:r>
                      <a:endParaRPr lang="ru-RU" sz="2000" b="1" dirty="0">
                        <a:latin typeface="Cambria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</a:pPr>
                      <a:r>
                        <a:rPr lang="ru-RU" sz="2000" b="1" dirty="0">
                          <a:latin typeface="Cambria" pitchFamily="18" charset="0"/>
                        </a:rPr>
                        <a:t>МКОУ Бутырская ООШ</a:t>
                      </a:r>
                      <a:endParaRPr lang="ru-RU" sz="2000" b="1" dirty="0">
                        <a:latin typeface="Cambria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ru-RU" sz="2000" b="1" dirty="0">
                          <a:latin typeface="Cambria" pitchFamily="18" charset="0"/>
                        </a:rPr>
                        <a:t>4</a:t>
                      </a:r>
                      <a:endParaRPr lang="ru-RU" sz="2000" b="1" dirty="0">
                        <a:latin typeface="Cambria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</a:tr>
              <a:tr h="466222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</a:pPr>
                      <a:r>
                        <a:rPr lang="ru-RU" sz="2000" b="1" dirty="0" smtClean="0">
                          <a:latin typeface="Cambria" pitchFamily="18" charset="0"/>
                        </a:rPr>
                        <a:t>4</a:t>
                      </a:r>
                      <a:endParaRPr lang="ru-RU" sz="2000" b="1" dirty="0">
                        <a:latin typeface="Cambria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</a:pPr>
                      <a:r>
                        <a:rPr lang="ru-RU" sz="2000" b="1" dirty="0">
                          <a:latin typeface="Cambria" pitchFamily="18" charset="0"/>
                        </a:rPr>
                        <a:t>МКОУ Истобинская СОШ</a:t>
                      </a:r>
                      <a:endParaRPr lang="ru-RU" sz="2000" b="1" dirty="0">
                        <a:latin typeface="Cambria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ru-RU" sz="2000" b="1" dirty="0">
                          <a:latin typeface="Cambria" pitchFamily="18" charset="0"/>
                        </a:rPr>
                        <a:t>6</a:t>
                      </a:r>
                      <a:endParaRPr lang="ru-RU" sz="2000" b="1" dirty="0">
                        <a:latin typeface="Cambria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</a:tr>
              <a:tr h="466222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</a:pPr>
                      <a:r>
                        <a:rPr lang="ru-RU" sz="2000" b="1" dirty="0" smtClean="0">
                          <a:latin typeface="Cambria" pitchFamily="18" charset="0"/>
                        </a:rPr>
                        <a:t>5</a:t>
                      </a:r>
                      <a:endParaRPr lang="ru-RU" sz="2000" b="1" dirty="0">
                        <a:latin typeface="Cambria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</a:pPr>
                      <a:r>
                        <a:rPr lang="ru-RU" sz="2000" b="1" dirty="0">
                          <a:latin typeface="Cambria" pitchFamily="18" charset="0"/>
                        </a:rPr>
                        <a:t>МКОУ Колбинская СОШ</a:t>
                      </a:r>
                      <a:endParaRPr lang="ru-RU" sz="2000" b="1" dirty="0">
                        <a:latin typeface="Cambria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ru-RU" sz="2000" b="1" dirty="0">
                          <a:latin typeface="Cambria" pitchFamily="18" charset="0"/>
                        </a:rPr>
                        <a:t>5</a:t>
                      </a:r>
                      <a:endParaRPr lang="ru-RU" sz="2000" b="1" dirty="0">
                        <a:latin typeface="Cambria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</a:tr>
              <a:tr h="466222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</a:pPr>
                      <a:r>
                        <a:rPr lang="ru-RU" sz="2000" b="1" dirty="0" smtClean="0">
                          <a:latin typeface="Cambria" pitchFamily="18" charset="0"/>
                        </a:rPr>
                        <a:t>6</a:t>
                      </a:r>
                      <a:endParaRPr lang="ru-RU" sz="2000" b="1" dirty="0">
                        <a:latin typeface="Cambria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</a:pPr>
                      <a:r>
                        <a:rPr lang="ru-RU" sz="2000" b="1" dirty="0">
                          <a:latin typeface="Cambria" pitchFamily="18" charset="0"/>
                        </a:rPr>
                        <a:t>МКОУ Россошанская СОШ</a:t>
                      </a:r>
                      <a:endParaRPr lang="ru-RU" sz="2000" b="1" dirty="0">
                        <a:latin typeface="Cambria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ru-RU" sz="2000" b="1" dirty="0">
                          <a:latin typeface="Cambria" pitchFamily="18" charset="0"/>
                        </a:rPr>
                        <a:t>5</a:t>
                      </a:r>
                      <a:endParaRPr lang="ru-RU" sz="2000" b="1" dirty="0">
                        <a:latin typeface="Cambria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</a:tr>
              <a:tr h="466222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</a:pPr>
                      <a:r>
                        <a:rPr lang="ru-RU" sz="2000" b="1" dirty="0" smtClean="0">
                          <a:latin typeface="Cambria" pitchFamily="18" charset="0"/>
                        </a:rPr>
                        <a:t>7</a:t>
                      </a:r>
                      <a:endParaRPr lang="ru-RU" sz="2000" b="1" dirty="0">
                        <a:latin typeface="Cambria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</a:pPr>
                      <a:r>
                        <a:rPr lang="ru-RU" sz="2000" b="1" dirty="0">
                          <a:latin typeface="Cambria" pitchFamily="18" charset="0"/>
                        </a:rPr>
                        <a:t>МБОУ «Краснолипьевская школа»</a:t>
                      </a:r>
                      <a:endParaRPr lang="ru-RU" sz="2000" b="1" dirty="0">
                        <a:latin typeface="Cambria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ru-RU" sz="2000" b="1" dirty="0">
                          <a:latin typeface="Cambria" pitchFamily="18" charset="0"/>
                        </a:rPr>
                        <a:t>5</a:t>
                      </a:r>
                      <a:endParaRPr lang="ru-RU" sz="2000" b="1" dirty="0">
                        <a:latin typeface="Cambria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</a:tr>
              <a:tr h="466222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</a:pPr>
                      <a:r>
                        <a:rPr lang="ru-RU" sz="2000" b="1" dirty="0" smtClean="0">
                          <a:latin typeface="Cambria" pitchFamily="18" charset="0"/>
                        </a:rPr>
                        <a:t>8</a:t>
                      </a:r>
                      <a:endParaRPr lang="ru-RU" sz="2000" b="1" dirty="0">
                        <a:latin typeface="Cambria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</a:pPr>
                      <a:r>
                        <a:rPr lang="ru-RU" sz="2000" b="1">
                          <a:latin typeface="Cambria" pitchFamily="18" charset="0"/>
                        </a:rPr>
                        <a:t>МКОУ Платавская СОШ</a:t>
                      </a:r>
                      <a:endParaRPr lang="ru-RU" sz="2000" b="1">
                        <a:latin typeface="Cambria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ru-RU" sz="2000" b="1" dirty="0">
                          <a:latin typeface="Cambria" pitchFamily="18" charset="0"/>
                        </a:rPr>
                        <a:t>5</a:t>
                      </a:r>
                      <a:endParaRPr lang="ru-RU" sz="2000" b="1" dirty="0">
                        <a:latin typeface="Cambria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</a:tr>
              <a:tr h="466222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</a:pPr>
                      <a:r>
                        <a:rPr lang="ru-RU" sz="2000" b="1" dirty="0" smtClean="0">
                          <a:latin typeface="Cambria" pitchFamily="18" charset="0"/>
                        </a:rPr>
                        <a:t>9</a:t>
                      </a:r>
                      <a:endParaRPr lang="ru-RU" sz="2000" b="1" dirty="0">
                        <a:latin typeface="Cambria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</a:pPr>
                      <a:r>
                        <a:rPr lang="ru-RU" sz="2000" b="1">
                          <a:latin typeface="Cambria" pitchFamily="18" charset="0"/>
                        </a:rPr>
                        <a:t>МКОУ Усть – Муравлянская ООШ</a:t>
                      </a:r>
                      <a:endParaRPr lang="ru-RU" sz="2000" b="1">
                        <a:latin typeface="Cambria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ru-RU" sz="2000" b="1" dirty="0">
                          <a:latin typeface="Cambria" pitchFamily="18" charset="0"/>
                        </a:rPr>
                        <a:t>9</a:t>
                      </a:r>
                      <a:endParaRPr lang="ru-RU" sz="2000" b="1" dirty="0">
                        <a:latin typeface="Cambria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</a:tr>
              <a:tr h="466222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</a:pPr>
                      <a:r>
                        <a:rPr lang="ru-RU" sz="2000" b="1" dirty="0" smtClean="0">
                          <a:latin typeface="Cambria" pitchFamily="18" charset="0"/>
                        </a:rPr>
                        <a:t>10</a:t>
                      </a:r>
                      <a:endParaRPr lang="ru-RU" sz="2000" b="1" dirty="0">
                        <a:latin typeface="Cambria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</a:pPr>
                      <a:r>
                        <a:rPr lang="ru-RU" sz="2000" b="1">
                          <a:latin typeface="Cambria" pitchFamily="18" charset="0"/>
                        </a:rPr>
                        <a:t>МКУ ДО «ЦДО»</a:t>
                      </a:r>
                      <a:endParaRPr lang="ru-RU" sz="2000" b="1">
                        <a:latin typeface="Cambria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ru-RU" sz="2000" b="1" dirty="0">
                          <a:latin typeface="Cambria" pitchFamily="18" charset="0"/>
                        </a:rPr>
                        <a:t>21</a:t>
                      </a:r>
                      <a:endParaRPr lang="ru-RU" sz="2000" b="1" dirty="0">
                        <a:latin typeface="Cambria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  <p:sp>
        <p:nvSpPr>
          <p:cNvPr id="15" name="Прямоугольник 14"/>
          <p:cNvSpPr/>
          <p:nvPr/>
        </p:nvSpPr>
        <p:spPr>
          <a:xfrm>
            <a:off x="1957388" y="242888"/>
            <a:ext cx="9744075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b="1" dirty="0" smtClean="0">
                <a:ln w="12700">
                  <a:noFill/>
                </a:ln>
                <a:solidFill>
                  <a:prstClr val="white"/>
                </a:solidFill>
                <a:effectLst>
                  <a:glow rad="127000">
                    <a:prstClr val="black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По  договорам с Центром занятости на предприятиях и в организациях района было трудоустроено 66 обучающихся</a:t>
            </a:r>
            <a:endParaRPr lang="ru-RU" sz="2800" dirty="0"/>
          </a:p>
        </p:txBody>
      </p:sp>
    </p:spTree>
    <p:extLst>
      <p:ext uri="{BB962C8B-B14F-4D97-AF65-F5344CB8AC3E}">
        <p14:creationId xmlns:p14="http://schemas.microsoft.com/office/powerpoint/2010/main" xmlns="" val="2506916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239268" y="1744044"/>
            <a:ext cx="11713463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ru-RU" sz="3200" b="1" dirty="0">
              <a:ln w="12700">
                <a:noFill/>
              </a:ln>
              <a:solidFill>
                <a:prstClr val="white"/>
              </a:solidFill>
              <a:effectLst>
                <a:glow rad="127000">
                  <a:prstClr val="black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indent="-285750"/>
            <a:endParaRPr lang="ru-RU" sz="2400" b="1" dirty="0" smtClean="0">
              <a:ln w="12700">
                <a:noFill/>
              </a:ln>
              <a:solidFill>
                <a:prstClr val="white"/>
              </a:solidFill>
              <a:effectLst>
                <a:glow rad="127000">
                  <a:prstClr val="black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99125" y="353566"/>
            <a:ext cx="1978548" cy="1484621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 rot="20596982">
            <a:off x="1209040" y="869186"/>
            <a:ext cx="358718" cy="453380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>
          <a:xfrm>
            <a:off x="2286000" y="568036"/>
            <a:ext cx="9545782" cy="50783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600" b="1" dirty="0" smtClean="0">
                <a:ln w="12700">
                  <a:noFill/>
                </a:ln>
                <a:solidFill>
                  <a:prstClr val="white"/>
                </a:solidFill>
                <a:effectLst>
                  <a:glow rad="127000">
                    <a:prstClr val="black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По линии  Департамента образования:</a:t>
            </a:r>
          </a:p>
          <a:p>
            <a:endParaRPr lang="ru-RU" sz="3200" b="1" dirty="0" smtClean="0">
              <a:ln w="12700">
                <a:noFill/>
              </a:ln>
              <a:solidFill>
                <a:prstClr val="white"/>
              </a:solidFill>
              <a:effectLst>
                <a:glow rad="127000">
                  <a:prstClr val="black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Font typeface="Wingdings" pitchFamily="2" charset="2"/>
              <a:buChar char="ü"/>
            </a:pPr>
            <a:r>
              <a:rPr lang="ru-RU" sz="3200" b="1" dirty="0" smtClean="0">
                <a:ln w="12700">
                  <a:noFill/>
                </a:ln>
                <a:solidFill>
                  <a:prstClr val="white"/>
                </a:solidFill>
                <a:effectLst>
                  <a:glow rad="127000">
                    <a:prstClr val="black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7 детей посетили Всероссийский детский цент «Орленок»</a:t>
            </a:r>
          </a:p>
          <a:p>
            <a:pPr>
              <a:buFont typeface="Wingdings" pitchFamily="2" charset="2"/>
              <a:buChar char="ü"/>
            </a:pPr>
            <a:r>
              <a:rPr lang="ru-RU" sz="3200" b="1" dirty="0" smtClean="0">
                <a:ln w="12700">
                  <a:noFill/>
                </a:ln>
                <a:solidFill>
                  <a:prstClr val="white"/>
                </a:solidFill>
                <a:effectLst>
                  <a:glow rad="127000">
                    <a:prstClr val="black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1 - Международный детский центр «Артек» </a:t>
            </a:r>
          </a:p>
          <a:p>
            <a:pPr>
              <a:buFont typeface="Wingdings" pitchFamily="2" charset="2"/>
              <a:buChar char="ü"/>
            </a:pPr>
            <a:r>
              <a:rPr lang="ru-RU" sz="3200" b="1" dirty="0" smtClean="0">
                <a:ln w="12700">
                  <a:noFill/>
                </a:ln>
                <a:solidFill>
                  <a:prstClr val="white"/>
                </a:solidFill>
                <a:effectLst>
                  <a:glow rad="127000">
                    <a:prstClr val="black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1 – профильный естественнонаучный лагерь </a:t>
            </a:r>
          </a:p>
          <a:p>
            <a:r>
              <a:rPr lang="ru-RU" sz="3200" b="1" dirty="0" smtClean="0">
                <a:ln w="12700">
                  <a:noFill/>
                </a:ln>
                <a:solidFill>
                  <a:prstClr val="white"/>
                </a:solidFill>
                <a:effectLst>
                  <a:glow rad="127000">
                    <a:prstClr val="black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г. Воронежа</a:t>
            </a:r>
          </a:p>
          <a:p>
            <a:pPr>
              <a:buFont typeface="Wingdings" pitchFamily="2" charset="2"/>
              <a:buChar char="ü"/>
            </a:pPr>
            <a:r>
              <a:rPr lang="ru-RU" sz="3200" b="1" dirty="0" smtClean="0">
                <a:ln w="12700">
                  <a:noFill/>
                </a:ln>
                <a:solidFill>
                  <a:prstClr val="white"/>
                </a:solidFill>
                <a:effectLst>
                  <a:glow rad="127000">
                    <a:prstClr val="black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4 - Пансионат с лечением «Репное»</a:t>
            </a:r>
          </a:p>
          <a:p>
            <a:pPr>
              <a:buFont typeface="Wingdings" pitchFamily="2" charset="2"/>
              <a:buChar char="ü"/>
            </a:pPr>
            <a:endParaRPr lang="ru-RU" sz="3200" b="1" dirty="0" smtClean="0">
              <a:ln w="12700">
                <a:noFill/>
              </a:ln>
              <a:solidFill>
                <a:prstClr val="white"/>
              </a:solidFill>
              <a:effectLst>
                <a:glow rad="127000">
                  <a:prstClr val="black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3200" dirty="0"/>
          </a:p>
        </p:txBody>
      </p:sp>
    </p:spTree>
    <p:extLst>
      <p:ext uri="{BB962C8B-B14F-4D97-AF65-F5344CB8AC3E}">
        <p14:creationId xmlns:p14="http://schemas.microsoft.com/office/powerpoint/2010/main" xmlns="" val="2506916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239268" y="1744044"/>
            <a:ext cx="11713463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ru-RU" sz="3200" b="1" dirty="0">
              <a:ln w="12700">
                <a:noFill/>
              </a:ln>
              <a:solidFill>
                <a:prstClr val="white"/>
              </a:solidFill>
              <a:effectLst>
                <a:glow rad="127000">
                  <a:prstClr val="black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indent="-285750"/>
            <a:endParaRPr lang="ru-RU" sz="2400" b="1" dirty="0" smtClean="0">
              <a:ln w="12700">
                <a:noFill/>
              </a:ln>
              <a:solidFill>
                <a:prstClr val="white"/>
              </a:solidFill>
              <a:effectLst>
                <a:glow rad="127000">
                  <a:prstClr val="black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05161" y="0"/>
            <a:ext cx="1978548" cy="1484621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 rot="20596982">
            <a:off x="1112058" y="522822"/>
            <a:ext cx="358718" cy="453380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>
          <a:xfrm>
            <a:off x="2686050" y="318655"/>
            <a:ext cx="8397585" cy="16927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000" b="1" dirty="0" smtClean="0">
                <a:ln w="12700">
                  <a:noFill/>
                </a:ln>
                <a:solidFill>
                  <a:prstClr val="white"/>
                </a:solidFill>
                <a:effectLst>
                  <a:glow rad="127000">
                    <a:prstClr val="black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 Количество  охваченных  детей</a:t>
            </a:r>
          </a:p>
          <a:p>
            <a:endParaRPr lang="ru-RU" sz="3200" b="1" dirty="0" smtClean="0">
              <a:ln w="12700">
                <a:noFill/>
              </a:ln>
              <a:solidFill>
                <a:prstClr val="white"/>
              </a:solidFill>
              <a:effectLst>
                <a:glow rad="127000">
                  <a:prstClr val="black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3200" dirty="0" smtClean="0"/>
              <a:t>   </a:t>
            </a:r>
            <a:endParaRPr lang="ru-RU" sz="3200" dirty="0"/>
          </a:p>
        </p:txBody>
      </p:sp>
      <p:graphicFrame>
        <p:nvGraphicFramePr>
          <p:cNvPr id="9" name="Таблица 8"/>
          <p:cNvGraphicFramePr>
            <a:graphicFrameLocks noGrp="1"/>
          </p:cNvGraphicFramePr>
          <p:nvPr/>
        </p:nvGraphicFramePr>
        <p:xfrm>
          <a:off x="2490354" y="1125193"/>
          <a:ext cx="8478984" cy="5406437"/>
        </p:xfrm>
        <a:graphic>
          <a:graphicData uri="http://schemas.openxmlformats.org/drawingml/2006/table">
            <a:tbl>
              <a:tblPr firstRow="1" bandRow="1">
                <a:tableStyleId>{7DF18680-E054-41AD-8BC1-D1AEF772440D}</a:tableStyleId>
              </a:tblPr>
              <a:tblGrid>
                <a:gridCol w="3096059"/>
                <a:gridCol w="1243012"/>
                <a:gridCol w="1428750"/>
                <a:gridCol w="1471613"/>
                <a:gridCol w="1239550"/>
              </a:tblGrid>
              <a:tr h="394453">
                <a:tc>
                  <a:txBody>
                    <a:bodyPr/>
                    <a:lstStyle/>
                    <a:p>
                      <a:r>
                        <a:rPr lang="ru-RU" sz="2400" dirty="0" smtClean="0"/>
                        <a:t>Формы отдыха</a:t>
                      </a:r>
                      <a:endParaRPr lang="ru-RU" sz="2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400" dirty="0" smtClean="0"/>
                        <a:t>2018</a:t>
                      </a:r>
                      <a:endParaRPr lang="ru-RU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400" dirty="0" smtClean="0"/>
                        <a:t>2017</a:t>
                      </a:r>
                      <a:endParaRPr lang="ru-RU" sz="2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400" dirty="0" smtClean="0"/>
                        <a:t>2016</a:t>
                      </a:r>
                      <a:endParaRPr lang="ru-RU" sz="2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400" dirty="0" smtClean="0"/>
                        <a:t>2015</a:t>
                      </a:r>
                      <a:endParaRPr lang="ru-RU" sz="2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697878">
                <a:tc>
                  <a:txBody>
                    <a:bodyPr/>
                    <a:lstStyle/>
                    <a:p>
                      <a:r>
                        <a:rPr lang="ru-RU" sz="2400" dirty="0" smtClean="0"/>
                        <a:t>Пришкольные лагеря</a:t>
                      </a:r>
                      <a:endParaRPr lang="ru-RU" sz="2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400" b="1" dirty="0" smtClean="0"/>
                        <a:t>547</a:t>
                      </a:r>
                      <a:endParaRPr lang="ru-RU" sz="2400" b="1" dirty="0">
                        <a:solidFill>
                          <a:schemeClr val="accent5">
                            <a:lumMod val="50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400" b="1" dirty="0" smtClean="0"/>
                        <a:t>273</a:t>
                      </a:r>
                      <a:endParaRPr lang="ru-RU" sz="2400" b="1" dirty="0">
                        <a:solidFill>
                          <a:schemeClr val="accent1">
                            <a:lumMod val="5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400" b="1" dirty="0" smtClean="0"/>
                        <a:t>268</a:t>
                      </a:r>
                      <a:endParaRPr lang="ru-RU" sz="2400" b="1" dirty="0" smtClean="0">
                        <a:solidFill>
                          <a:schemeClr val="accent1">
                            <a:lumMod val="5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400" b="1" dirty="0" smtClean="0"/>
                        <a:t>273</a:t>
                      </a:r>
                      <a:endParaRPr lang="ru-RU" sz="2400" b="1" dirty="0">
                        <a:solidFill>
                          <a:schemeClr val="accent1">
                            <a:lumMod val="5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1050959">
                <a:tc>
                  <a:txBody>
                    <a:bodyPr/>
                    <a:lstStyle/>
                    <a:p>
                      <a:r>
                        <a:rPr lang="ru-RU" sz="2400" dirty="0" smtClean="0"/>
                        <a:t>Оборонно-спортивный лагерь «Перевал»</a:t>
                      </a:r>
                      <a:endParaRPr lang="ru-RU" sz="2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400" b="1" dirty="0" smtClean="0"/>
                        <a:t>114</a:t>
                      </a:r>
                      <a:endParaRPr lang="ru-RU" sz="2400" b="1" dirty="0">
                        <a:solidFill>
                          <a:schemeClr val="accent5">
                            <a:lumMod val="50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400" b="1" dirty="0" smtClean="0"/>
                        <a:t>100</a:t>
                      </a:r>
                      <a:endParaRPr lang="ru-RU" sz="2400" b="1" dirty="0">
                        <a:solidFill>
                          <a:schemeClr val="accent1">
                            <a:lumMod val="5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400" b="1" dirty="0" smtClean="0"/>
                        <a:t>100</a:t>
                      </a:r>
                      <a:endParaRPr lang="ru-RU" sz="2400" b="1" dirty="0">
                        <a:solidFill>
                          <a:schemeClr val="accent1">
                            <a:lumMod val="5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400" b="1" dirty="0" smtClean="0"/>
                        <a:t>142</a:t>
                      </a:r>
                      <a:endParaRPr lang="ru-RU" sz="2400" b="1" dirty="0">
                        <a:solidFill>
                          <a:schemeClr val="accent1">
                            <a:lumMod val="5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1050959">
                <a:tc>
                  <a:txBody>
                    <a:bodyPr/>
                    <a:lstStyle/>
                    <a:p>
                      <a:r>
                        <a:rPr lang="ru-RU" sz="2400" dirty="0" smtClean="0"/>
                        <a:t>Индивидуальное</a:t>
                      </a:r>
                      <a:r>
                        <a:rPr lang="ru-RU" sz="2400" baseline="0" dirty="0" smtClean="0"/>
                        <a:t> трудоустройство</a:t>
                      </a:r>
                      <a:endParaRPr lang="ru-RU" sz="2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400" b="1" dirty="0" smtClean="0"/>
                        <a:t>66</a:t>
                      </a:r>
                      <a:endParaRPr lang="ru-RU" sz="2400" b="1" dirty="0">
                        <a:solidFill>
                          <a:schemeClr val="accent5">
                            <a:lumMod val="50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400" b="1" dirty="0" smtClean="0"/>
                        <a:t>74</a:t>
                      </a:r>
                      <a:endParaRPr lang="ru-RU" sz="2400" b="1" dirty="0">
                        <a:solidFill>
                          <a:schemeClr val="accent1">
                            <a:lumMod val="5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400" b="1" dirty="0" smtClean="0"/>
                        <a:t>54</a:t>
                      </a:r>
                      <a:endParaRPr lang="ru-RU" sz="2400" b="1" dirty="0">
                        <a:solidFill>
                          <a:schemeClr val="accent1">
                            <a:lumMod val="5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400" b="1" dirty="0" smtClean="0"/>
                        <a:t>56</a:t>
                      </a:r>
                      <a:endParaRPr lang="ru-RU" sz="2400" b="1" dirty="0">
                        <a:solidFill>
                          <a:schemeClr val="accent1">
                            <a:lumMod val="5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1050959">
                <a:tc>
                  <a:txBody>
                    <a:bodyPr/>
                    <a:lstStyle/>
                    <a:p>
                      <a:r>
                        <a:rPr lang="ru-RU" sz="2400" dirty="0" smtClean="0"/>
                        <a:t>Туристско-краеведческий лагерь «Родные истоки»</a:t>
                      </a:r>
                      <a:endParaRPr lang="ru-RU" sz="2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400" b="1" dirty="0" smtClean="0"/>
                        <a:t>110</a:t>
                      </a:r>
                      <a:endParaRPr lang="ru-RU" sz="2400" b="1" dirty="0">
                        <a:solidFill>
                          <a:schemeClr val="accent5">
                            <a:lumMod val="50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400" b="1" dirty="0" smtClean="0"/>
                        <a:t>63</a:t>
                      </a:r>
                      <a:endParaRPr lang="ru-RU" sz="2400" b="1" dirty="0">
                        <a:solidFill>
                          <a:schemeClr val="accent1">
                            <a:lumMod val="5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400" b="1" dirty="0" smtClean="0"/>
                        <a:t>53</a:t>
                      </a:r>
                      <a:endParaRPr lang="ru-RU" sz="2400" b="1" dirty="0">
                        <a:solidFill>
                          <a:schemeClr val="accent1">
                            <a:lumMod val="5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400" b="1" dirty="0" smtClean="0"/>
                        <a:t>0</a:t>
                      </a:r>
                      <a:endParaRPr lang="ru-RU" sz="2400" b="1" dirty="0">
                        <a:solidFill>
                          <a:schemeClr val="accent1">
                            <a:lumMod val="5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462742">
                <a:tc>
                  <a:txBody>
                    <a:bodyPr/>
                    <a:lstStyle/>
                    <a:p>
                      <a:r>
                        <a:rPr lang="ru-RU" sz="2400" dirty="0" smtClean="0"/>
                        <a:t>Передвижные лагеря (походы)</a:t>
                      </a:r>
                      <a:endParaRPr lang="ru-RU" sz="2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400" b="1" dirty="0" smtClean="0"/>
                        <a:t>0</a:t>
                      </a:r>
                      <a:endParaRPr lang="ru-RU" sz="2400" b="1" dirty="0">
                        <a:solidFill>
                          <a:schemeClr val="accent5">
                            <a:lumMod val="5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400" b="1" dirty="0" smtClean="0"/>
                        <a:t>16</a:t>
                      </a:r>
                      <a:endParaRPr lang="ru-RU" sz="2400" b="1" dirty="0">
                        <a:solidFill>
                          <a:schemeClr val="accent1">
                            <a:lumMod val="5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400" b="1" dirty="0" smtClean="0"/>
                        <a:t>23</a:t>
                      </a:r>
                      <a:endParaRPr lang="ru-RU" sz="2400" b="1" dirty="0">
                        <a:solidFill>
                          <a:schemeClr val="accent1">
                            <a:lumMod val="5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400" b="1" dirty="0" smtClean="0"/>
                        <a:t>0</a:t>
                      </a:r>
                      <a:endParaRPr lang="ru-RU" sz="2400" b="1" dirty="0">
                        <a:solidFill>
                          <a:schemeClr val="accent1">
                            <a:lumMod val="5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xmlns="" val="2506916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239268" y="1744044"/>
            <a:ext cx="11713463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ru-RU" sz="3200" b="1" dirty="0">
              <a:ln w="12700">
                <a:noFill/>
              </a:ln>
              <a:solidFill>
                <a:prstClr val="white"/>
              </a:solidFill>
              <a:effectLst>
                <a:glow rad="127000">
                  <a:prstClr val="black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indent="-285750"/>
            <a:endParaRPr lang="ru-RU" sz="2400" b="1" dirty="0" smtClean="0">
              <a:ln w="12700">
                <a:noFill/>
              </a:ln>
              <a:solidFill>
                <a:prstClr val="white"/>
              </a:solidFill>
              <a:effectLst>
                <a:glow rad="127000">
                  <a:prstClr val="black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99125" y="353566"/>
            <a:ext cx="1978548" cy="1484621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 rot="20596982">
            <a:off x="1209040" y="869186"/>
            <a:ext cx="358718" cy="453380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>
          <a:xfrm>
            <a:off x="2022764" y="568036"/>
            <a:ext cx="9809018" cy="39087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b="1" dirty="0" smtClean="0">
                <a:ln w="12700">
                  <a:noFill/>
                </a:ln>
                <a:solidFill>
                  <a:prstClr val="white"/>
                </a:solidFill>
                <a:effectLst>
                  <a:glow rad="127000">
                    <a:prstClr val="black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   </a:t>
            </a:r>
            <a:r>
              <a:rPr lang="ru-RU" sz="3600" b="1" dirty="0" smtClean="0">
                <a:ln w="12700">
                  <a:noFill/>
                </a:ln>
                <a:solidFill>
                  <a:prstClr val="white"/>
                </a:solidFill>
                <a:effectLst>
                  <a:glow rad="127000">
                    <a:prstClr val="black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Дополнительное образование педагогов:</a:t>
            </a:r>
          </a:p>
          <a:p>
            <a:endParaRPr lang="ru-RU" sz="3200" b="1" dirty="0" smtClean="0">
              <a:ln w="12700">
                <a:noFill/>
              </a:ln>
              <a:solidFill>
                <a:prstClr val="white"/>
              </a:solidFill>
              <a:effectLst>
                <a:glow rad="127000">
                  <a:prstClr val="black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Font typeface="Wingdings" pitchFamily="2" charset="2"/>
              <a:buChar char="ü"/>
            </a:pPr>
            <a:endParaRPr lang="ru-RU" sz="3600" b="1" dirty="0" smtClean="0">
              <a:ln w="12700">
                <a:noFill/>
              </a:ln>
              <a:solidFill>
                <a:prstClr val="white"/>
              </a:solidFill>
              <a:effectLst>
                <a:glow rad="127000">
                  <a:prstClr val="black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Font typeface="Wingdings" pitchFamily="2" charset="2"/>
              <a:buChar char="ü"/>
            </a:pPr>
            <a:r>
              <a:rPr lang="ru-RU" sz="3600" b="1" dirty="0" smtClean="0">
                <a:ln w="12700">
                  <a:noFill/>
                </a:ln>
                <a:solidFill>
                  <a:prstClr val="white"/>
                </a:solidFill>
                <a:effectLst>
                  <a:glow rad="127000">
                    <a:prstClr val="black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46 педагогов прошли  курсовую  подготовку по разным образовательным программам: </a:t>
            </a:r>
          </a:p>
          <a:p>
            <a:r>
              <a:rPr lang="ru-RU" sz="3600" b="1" dirty="0" smtClean="0">
                <a:ln w="12700">
                  <a:noFill/>
                </a:ln>
                <a:solidFill>
                  <a:prstClr val="white"/>
                </a:solidFill>
                <a:effectLst>
                  <a:glow rad="127000">
                    <a:prstClr val="black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16  - в очной форме обучения</a:t>
            </a:r>
          </a:p>
          <a:p>
            <a:r>
              <a:rPr lang="ru-RU" sz="3600" b="1" dirty="0" smtClean="0">
                <a:ln w="12700">
                  <a:noFill/>
                </a:ln>
                <a:solidFill>
                  <a:prstClr val="white"/>
                </a:solidFill>
                <a:effectLst>
                  <a:glow rad="127000">
                    <a:prstClr val="black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31 -  в дистанционной форме обучения</a:t>
            </a:r>
            <a:endParaRPr lang="ru-RU" sz="3600" dirty="0"/>
          </a:p>
        </p:txBody>
      </p:sp>
    </p:spTree>
    <p:extLst>
      <p:ext uri="{BB962C8B-B14F-4D97-AF65-F5344CB8AC3E}">
        <p14:creationId xmlns:p14="http://schemas.microsoft.com/office/powerpoint/2010/main" xmlns="" val="2506916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239268" y="1744044"/>
            <a:ext cx="11713463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ru-RU" sz="3200" b="1" dirty="0">
              <a:ln w="12700">
                <a:noFill/>
              </a:ln>
              <a:solidFill>
                <a:prstClr val="white"/>
              </a:solidFill>
              <a:effectLst>
                <a:glow rad="127000">
                  <a:prstClr val="black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indent="-285750"/>
            <a:endParaRPr lang="ru-RU" sz="2400" b="1" dirty="0" smtClean="0">
              <a:ln w="12700">
                <a:noFill/>
              </a:ln>
              <a:solidFill>
                <a:prstClr val="white"/>
              </a:solidFill>
              <a:effectLst>
                <a:glow rad="127000">
                  <a:prstClr val="black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99125" y="353566"/>
            <a:ext cx="1978548" cy="1484621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 rot="20596982">
            <a:off x="1209040" y="869186"/>
            <a:ext cx="358718" cy="453380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>
          <a:xfrm>
            <a:off x="2286000" y="568036"/>
            <a:ext cx="9545782" cy="69249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600" b="1" dirty="0" smtClean="0">
                <a:ln w="12700">
                  <a:noFill/>
                </a:ln>
                <a:solidFill>
                  <a:prstClr val="white"/>
                </a:solidFill>
                <a:effectLst>
                  <a:glow rad="127000">
                    <a:prstClr val="black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Заработная плата в системе образования:</a:t>
            </a:r>
          </a:p>
          <a:p>
            <a:endParaRPr lang="ru-RU" sz="3200" b="1" dirty="0" smtClean="0">
              <a:ln w="12700">
                <a:noFill/>
              </a:ln>
              <a:solidFill>
                <a:prstClr val="white"/>
              </a:solidFill>
              <a:effectLst>
                <a:glow rad="127000">
                  <a:prstClr val="black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Font typeface="Wingdings" pitchFamily="2" charset="2"/>
              <a:buChar char="ü"/>
            </a:pPr>
            <a:r>
              <a:rPr lang="ru-RU" sz="2800" b="1" dirty="0" smtClean="0">
                <a:ln w="12700">
                  <a:noFill/>
                </a:ln>
                <a:solidFill>
                  <a:prstClr val="white"/>
                </a:solidFill>
                <a:effectLst>
                  <a:glow rad="127000">
                    <a:prstClr val="black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Средняя заработная плата педагогических работников общеобразовательных учреждений  - 24501 руб.</a:t>
            </a:r>
          </a:p>
          <a:p>
            <a:pPr>
              <a:buFont typeface="Wingdings" pitchFamily="2" charset="2"/>
              <a:buChar char="ü"/>
            </a:pPr>
            <a:endParaRPr lang="ru-RU" sz="2800" b="1" dirty="0" smtClean="0">
              <a:ln w="12700">
                <a:noFill/>
              </a:ln>
              <a:solidFill>
                <a:prstClr val="white"/>
              </a:solidFill>
              <a:effectLst>
                <a:glow rad="127000">
                  <a:prstClr val="black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Font typeface="Wingdings" pitchFamily="2" charset="2"/>
              <a:buChar char="ü"/>
            </a:pPr>
            <a:r>
              <a:rPr lang="ru-RU" sz="2800" b="1" dirty="0" smtClean="0">
                <a:ln w="12700">
                  <a:noFill/>
                </a:ln>
                <a:solidFill>
                  <a:prstClr val="white"/>
                </a:solidFill>
                <a:effectLst>
                  <a:glow rad="127000">
                    <a:prstClr val="black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Средняя заработная плата педагогических работников</a:t>
            </a:r>
          </a:p>
          <a:p>
            <a:r>
              <a:rPr lang="ru-RU" sz="2800" b="1" dirty="0" smtClean="0">
                <a:ln w="12700">
                  <a:noFill/>
                </a:ln>
                <a:solidFill>
                  <a:prstClr val="white"/>
                </a:solidFill>
                <a:effectLst>
                  <a:glow rad="127000">
                    <a:prstClr val="black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учреждений дошкольного образования  - 23411 руб.</a:t>
            </a:r>
          </a:p>
          <a:p>
            <a:endParaRPr lang="ru-RU" sz="2800" b="1" dirty="0" smtClean="0">
              <a:ln w="12700">
                <a:noFill/>
              </a:ln>
              <a:solidFill>
                <a:prstClr val="white"/>
              </a:solidFill>
              <a:effectLst>
                <a:glow rad="127000">
                  <a:prstClr val="black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Font typeface="Wingdings" pitchFamily="2" charset="2"/>
              <a:buChar char="ü"/>
            </a:pPr>
            <a:r>
              <a:rPr lang="ru-RU" sz="2800" b="1" dirty="0" smtClean="0">
                <a:ln w="12700">
                  <a:noFill/>
                </a:ln>
                <a:solidFill>
                  <a:prstClr val="white"/>
                </a:solidFill>
                <a:effectLst>
                  <a:glow rad="127000">
                    <a:prstClr val="black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Средняя заработная плата педагогических работников</a:t>
            </a:r>
          </a:p>
          <a:p>
            <a:r>
              <a:rPr lang="ru-RU" sz="2800" b="1" dirty="0" smtClean="0">
                <a:ln w="12700">
                  <a:noFill/>
                </a:ln>
                <a:solidFill>
                  <a:prstClr val="white"/>
                </a:solidFill>
                <a:effectLst>
                  <a:glow rad="127000">
                    <a:prstClr val="black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учреждений дополнительного образования – 24411 руб.</a:t>
            </a:r>
          </a:p>
          <a:p>
            <a:endParaRPr lang="ru-RU" sz="2800" b="1" dirty="0" smtClean="0">
              <a:ln w="12700">
                <a:noFill/>
              </a:ln>
              <a:solidFill>
                <a:prstClr val="white"/>
              </a:solidFill>
              <a:effectLst>
                <a:glow rad="127000">
                  <a:prstClr val="black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2800" b="1" dirty="0" smtClean="0">
              <a:ln w="12700">
                <a:noFill/>
              </a:ln>
              <a:solidFill>
                <a:prstClr val="white"/>
              </a:solidFill>
              <a:effectLst>
                <a:glow rad="127000">
                  <a:prstClr val="black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3200" b="1" dirty="0" smtClean="0">
              <a:ln w="12700">
                <a:noFill/>
              </a:ln>
              <a:solidFill>
                <a:prstClr val="white"/>
              </a:solidFill>
              <a:effectLst>
                <a:glow rad="127000">
                  <a:prstClr val="black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3200" b="1" dirty="0" smtClean="0">
              <a:ln w="12700">
                <a:noFill/>
              </a:ln>
              <a:solidFill>
                <a:prstClr val="white"/>
              </a:solidFill>
              <a:effectLst>
                <a:glow rad="127000">
                  <a:prstClr val="black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Font typeface="Wingdings" pitchFamily="2" charset="2"/>
              <a:buChar char="ü"/>
            </a:pPr>
            <a:endParaRPr lang="ru-RU" sz="3200" dirty="0"/>
          </a:p>
        </p:txBody>
      </p:sp>
    </p:spTree>
    <p:extLst>
      <p:ext uri="{BB962C8B-B14F-4D97-AF65-F5344CB8AC3E}">
        <p14:creationId xmlns:p14="http://schemas.microsoft.com/office/powerpoint/2010/main" xmlns="" val="2506916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239268" y="1744044"/>
            <a:ext cx="11713463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ru-RU" sz="3200" b="1" dirty="0">
              <a:ln w="12700">
                <a:noFill/>
              </a:ln>
              <a:solidFill>
                <a:prstClr val="white"/>
              </a:solidFill>
              <a:effectLst>
                <a:glow rad="127000">
                  <a:prstClr val="black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indent="-285750"/>
            <a:endParaRPr lang="ru-RU" sz="2400" b="1" dirty="0" smtClean="0">
              <a:ln w="12700">
                <a:noFill/>
              </a:ln>
              <a:solidFill>
                <a:prstClr val="white"/>
              </a:solidFill>
              <a:effectLst>
                <a:glow rad="127000">
                  <a:prstClr val="black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99125" y="353566"/>
            <a:ext cx="1978548" cy="1484621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 rot="20596982">
            <a:off x="1209040" y="869186"/>
            <a:ext cx="358718" cy="453380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>
          <a:xfrm>
            <a:off x="2286000" y="568036"/>
            <a:ext cx="9545782" cy="68018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000" b="1" dirty="0" smtClean="0">
                <a:ln w="12700">
                  <a:noFill/>
                </a:ln>
                <a:solidFill>
                  <a:prstClr val="white"/>
                </a:solidFill>
                <a:effectLst>
                  <a:glow rad="127000">
                    <a:prstClr val="black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Социальная поддержка несовершеннолетних  детей</a:t>
            </a:r>
          </a:p>
          <a:p>
            <a:pPr algn="ctr"/>
            <a:endParaRPr lang="ru-RU" sz="3600" b="1" dirty="0" smtClean="0">
              <a:ln w="12700">
                <a:noFill/>
              </a:ln>
              <a:solidFill>
                <a:prstClr val="white"/>
              </a:solidFill>
              <a:effectLst>
                <a:glow rad="127000">
                  <a:prstClr val="black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3200" b="1" dirty="0" smtClean="0">
                <a:ln w="12700">
                  <a:noFill/>
                </a:ln>
                <a:solidFill>
                  <a:prstClr val="white"/>
                </a:solidFill>
                <a:effectLst>
                  <a:glow rad="127000">
                    <a:prstClr val="black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На учете в отделе по образованию состоит</a:t>
            </a:r>
          </a:p>
          <a:p>
            <a:r>
              <a:rPr lang="ru-RU" sz="3200" b="1" dirty="0" smtClean="0">
                <a:ln w="12700">
                  <a:noFill/>
                </a:ln>
                <a:solidFill>
                  <a:prstClr val="white"/>
                </a:solidFill>
                <a:effectLst>
                  <a:glow rad="127000">
                    <a:prstClr val="black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56 детей, в том числе, проживающих в семьях:</a:t>
            </a:r>
          </a:p>
          <a:p>
            <a:pPr>
              <a:buFont typeface="Wingdings" pitchFamily="2" charset="2"/>
              <a:buChar char="ü"/>
            </a:pPr>
            <a:r>
              <a:rPr lang="ru-RU" sz="3200" b="1" dirty="0" smtClean="0">
                <a:ln w="12700">
                  <a:noFill/>
                </a:ln>
                <a:solidFill>
                  <a:prstClr val="white"/>
                </a:solidFill>
                <a:effectLst>
                  <a:glow rad="127000">
                    <a:prstClr val="black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опекунов (попечителей) - 21</a:t>
            </a:r>
          </a:p>
          <a:p>
            <a:pPr>
              <a:buFont typeface="Wingdings" pitchFamily="2" charset="2"/>
              <a:buChar char="ü"/>
            </a:pPr>
            <a:r>
              <a:rPr lang="ru-RU" sz="3200" b="1" dirty="0" smtClean="0">
                <a:ln w="12700">
                  <a:noFill/>
                </a:ln>
                <a:solidFill>
                  <a:prstClr val="white"/>
                </a:solidFill>
                <a:effectLst>
                  <a:glow rad="127000">
                    <a:prstClr val="black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усыновителей - 2</a:t>
            </a:r>
          </a:p>
          <a:p>
            <a:pPr>
              <a:buFont typeface="Wingdings" pitchFamily="2" charset="2"/>
              <a:buChar char="ü"/>
            </a:pPr>
            <a:r>
              <a:rPr lang="ru-RU" sz="3200" b="1" dirty="0" smtClean="0">
                <a:ln w="12700">
                  <a:noFill/>
                </a:ln>
                <a:solidFill>
                  <a:prstClr val="white"/>
                </a:solidFill>
                <a:effectLst>
                  <a:glow rad="127000">
                    <a:prstClr val="black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приемных родителей – 20</a:t>
            </a:r>
          </a:p>
          <a:p>
            <a:pPr>
              <a:buFont typeface="Wingdings" pitchFamily="2" charset="2"/>
              <a:buChar char="ü"/>
            </a:pPr>
            <a:r>
              <a:rPr lang="ru-RU" sz="3200" b="1" dirty="0" smtClean="0">
                <a:ln w="12700">
                  <a:noFill/>
                </a:ln>
                <a:solidFill>
                  <a:prstClr val="white"/>
                </a:solidFill>
                <a:effectLst>
                  <a:glow rad="127000">
                    <a:prstClr val="black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под добровольной опекой -13</a:t>
            </a:r>
          </a:p>
          <a:p>
            <a:endParaRPr lang="ru-RU" sz="3200" b="1" dirty="0" smtClean="0">
              <a:ln w="12700">
                <a:noFill/>
              </a:ln>
              <a:solidFill>
                <a:prstClr val="white"/>
              </a:solidFill>
              <a:effectLst>
                <a:glow rad="127000">
                  <a:prstClr val="black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3200" b="1" dirty="0" smtClean="0">
              <a:ln w="12700">
                <a:noFill/>
              </a:ln>
              <a:solidFill>
                <a:prstClr val="white"/>
              </a:solidFill>
              <a:effectLst>
                <a:glow rad="127000">
                  <a:prstClr val="black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Font typeface="Wingdings" pitchFamily="2" charset="2"/>
              <a:buChar char="ü"/>
            </a:pPr>
            <a:endParaRPr lang="ru-RU" sz="3200" b="1" dirty="0" smtClean="0">
              <a:ln w="12700">
                <a:noFill/>
              </a:ln>
              <a:solidFill>
                <a:prstClr val="white"/>
              </a:solidFill>
              <a:effectLst>
                <a:glow rad="127000">
                  <a:prstClr val="black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3200" dirty="0"/>
          </a:p>
        </p:txBody>
      </p:sp>
    </p:spTree>
    <p:extLst>
      <p:ext uri="{BB962C8B-B14F-4D97-AF65-F5344CB8AC3E}">
        <p14:creationId xmlns:p14="http://schemas.microsoft.com/office/powerpoint/2010/main" xmlns="" val="2506916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239268" y="1744044"/>
            <a:ext cx="11713463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ru-RU" sz="3200" b="1" dirty="0">
              <a:ln w="12700">
                <a:noFill/>
              </a:ln>
              <a:solidFill>
                <a:prstClr val="white"/>
              </a:solidFill>
              <a:effectLst>
                <a:glow rad="127000">
                  <a:prstClr val="black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indent="-285750"/>
            <a:endParaRPr lang="ru-RU" sz="2400" b="1" dirty="0" smtClean="0">
              <a:ln w="12700">
                <a:noFill/>
              </a:ln>
              <a:solidFill>
                <a:prstClr val="white"/>
              </a:solidFill>
              <a:effectLst>
                <a:glow rad="127000">
                  <a:prstClr val="black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99125" y="353566"/>
            <a:ext cx="1978548" cy="1484621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 rot="20596982">
            <a:off x="1209040" y="869186"/>
            <a:ext cx="358718" cy="453380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>
          <a:xfrm>
            <a:off x="2286000" y="568036"/>
            <a:ext cx="9545782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b="1" dirty="0" smtClean="0">
                <a:ln w="12700">
                  <a:noFill/>
                </a:ln>
                <a:solidFill>
                  <a:prstClr val="white"/>
                </a:solidFill>
                <a:effectLst>
                  <a:glow rad="127000">
                    <a:prstClr val="black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Обеспечение жилым помещением детей - сирот </a:t>
            </a:r>
          </a:p>
          <a:p>
            <a:r>
              <a:rPr lang="ru-RU" sz="3200" b="1" dirty="0" smtClean="0">
                <a:ln w="12700">
                  <a:noFill/>
                </a:ln>
                <a:solidFill>
                  <a:prstClr val="white"/>
                </a:solidFill>
                <a:effectLst>
                  <a:glow rad="127000">
                    <a:prstClr val="black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и детей, оставшихся без попечения родителей:</a:t>
            </a:r>
          </a:p>
          <a:p>
            <a:endParaRPr lang="ru-RU" sz="3200" b="1" dirty="0" smtClean="0">
              <a:ln w="12700">
                <a:noFill/>
              </a:ln>
              <a:solidFill>
                <a:prstClr val="white"/>
              </a:solidFill>
              <a:effectLst>
                <a:glow rad="127000">
                  <a:prstClr val="black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Font typeface="Wingdings" pitchFamily="2" charset="2"/>
              <a:buChar char="ü"/>
            </a:pPr>
            <a:endParaRPr lang="ru-RU" sz="3200" b="1" dirty="0" smtClean="0">
              <a:ln w="12700">
                <a:noFill/>
              </a:ln>
              <a:solidFill>
                <a:prstClr val="white"/>
              </a:solidFill>
              <a:effectLst>
                <a:glow rad="127000">
                  <a:prstClr val="black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3200" dirty="0"/>
          </a:p>
        </p:txBody>
      </p:sp>
      <p:graphicFrame>
        <p:nvGraphicFramePr>
          <p:cNvPr id="9" name="Таблица 8"/>
          <p:cNvGraphicFramePr>
            <a:graphicFrameLocks noGrp="1"/>
          </p:cNvGraphicFramePr>
          <p:nvPr/>
        </p:nvGraphicFramePr>
        <p:xfrm>
          <a:off x="2406072" y="2105121"/>
          <a:ext cx="8127999" cy="3192671"/>
        </p:xfrm>
        <a:graphic>
          <a:graphicData uri="http://schemas.openxmlformats.org/drawingml/2006/table">
            <a:tbl>
              <a:tblPr firstRow="1" bandRow="1">
                <a:tableStyleId>{7DF18680-E054-41AD-8BC1-D1AEF772440D}</a:tableStyleId>
              </a:tblPr>
              <a:tblGrid>
                <a:gridCol w="2709333"/>
                <a:gridCol w="2709333"/>
                <a:gridCol w="2709333"/>
              </a:tblGrid>
              <a:tr h="1150697">
                <a:tc>
                  <a:txBody>
                    <a:bodyPr/>
                    <a:lstStyle/>
                    <a:p>
                      <a:pPr algn="ctr"/>
                      <a:r>
                        <a:rPr lang="ru-RU" sz="2400" dirty="0" smtClean="0"/>
                        <a:t>№ </a:t>
                      </a:r>
                      <a:r>
                        <a:rPr lang="ru-RU" sz="2400" dirty="0" err="1" smtClean="0"/>
                        <a:t>п</a:t>
                      </a:r>
                      <a:r>
                        <a:rPr lang="ru-RU" sz="2400" dirty="0" smtClean="0"/>
                        <a:t>/</a:t>
                      </a:r>
                      <a:r>
                        <a:rPr lang="ru-RU" sz="2400" dirty="0" err="1" smtClean="0"/>
                        <a:t>п</a:t>
                      </a:r>
                      <a:endParaRPr lang="ru-RU" sz="2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400" dirty="0" smtClean="0"/>
                        <a:t>Поставлено на жилищный учет</a:t>
                      </a:r>
                      <a:endParaRPr lang="ru-RU" sz="2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sz="2400" dirty="0" smtClean="0"/>
                    </a:p>
                    <a:p>
                      <a:r>
                        <a:rPr lang="ru-RU" sz="2400" dirty="0" smtClean="0"/>
                        <a:t>Получили жилье</a:t>
                      </a:r>
                      <a:endParaRPr lang="ru-RU" sz="2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680658">
                <a:tc>
                  <a:txBody>
                    <a:bodyPr/>
                    <a:lstStyle/>
                    <a:p>
                      <a:pPr algn="ctr"/>
                      <a:r>
                        <a:rPr lang="ru-RU" sz="2400" b="1" dirty="0" smtClean="0"/>
                        <a:t>2016год</a:t>
                      </a:r>
                      <a:endParaRPr lang="ru-RU" sz="2400" b="1" dirty="0">
                        <a:solidFill>
                          <a:schemeClr val="accent1">
                            <a:lumMod val="5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400" b="1" dirty="0" smtClean="0"/>
                        <a:t>10</a:t>
                      </a:r>
                      <a:endParaRPr lang="ru-RU" sz="2400" b="1" dirty="0">
                        <a:solidFill>
                          <a:schemeClr val="accent1">
                            <a:lumMod val="5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400" b="1" dirty="0" smtClean="0"/>
                        <a:t>7</a:t>
                      </a:r>
                      <a:endParaRPr lang="ru-RU" sz="2400" b="1" dirty="0">
                        <a:solidFill>
                          <a:schemeClr val="accent1">
                            <a:lumMod val="5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680658">
                <a:tc>
                  <a:txBody>
                    <a:bodyPr/>
                    <a:lstStyle/>
                    <a:p>
                      <a:pPr algn="ctr"/>
                      <a:r>
                        <a:rPr lang="ru-RU" sz="2400" b="1" dirty="0" smtClean="0"/>
                        <a:t>2017 год</a:t>
                      </a:r>
                      <a:endParaRPr lang="ru-RU" sz="2400" b="1" dirty="0">
                        <a:solidFill>
                          <a:schemeClr val="accent1">
                            <a:lumMod val="5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400" b="1" dirty="0" smtClean="0"/>
                        <a:t>3</a:t>
                      </a:r>
                      <a:endParaRPr lang="ru-RU" sz="2400" b="1" dirty="0">
                        <a:solidFill>
                          <a:schemeClr val="accent1">
                            <a:lumMod val="5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400" b="1" dirty="0" smtClean="0"/>
                        <a:t>3</a:t>
                      </a:r>
                      <a:endParaRPr lang="ru-RU" sz="2400" b="1" dirty="0">
                        <a:solidFill>
                          <a:schemeClr val="accent1">
                            <a:lumMod val="5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680658">
                <a:tc>
                  <a:txBody>
                    <a:bodyPr/>
                    <a:lstStyle/>
                    <a:p>
                      <a:pPr algn="ctr"/>
                      <a:r>
                        <a:rPr lang="ru-RU" sz="2400" b="1" dirty="0" smtClean="0"/>
                        <a:t>2018 год</a:t>
                      </a:r>
                      <a:endParaRPr lang="ru-RU" sz="2400" b="1" dirty="0">
                        <a:solidFill>
                          <a:schemeClr val="accent1">
                            <a:lumMod val="5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400" b="1" dirty="0" smtClean="0"/>
                        <a:t>2</a:t>
                      </a:r>
                      <a:endParaRPr lang="ru-RU" sz="2400" b="1" dirty="0">
                        <a:solidFill>
                          <a:schemeClr val="accent1">
                            <a:lumMod val="5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400" b="1" dirty="0" smtClean="0"/>
                        <a:t>0</a:t>
                      </a:r>
                      <a:endParaRPr lang="ru-RU" sz="2400" b="1" dirty="0">
                        <a:solidFill>
                          <a:schemeClr val="accent1">
                            <a:lumMod val="5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xmlns="" val="2506916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239268" y="1744044"/>
            <a:ext cx="11713463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ru-RU" sz="3200" b="1" dirty="0">
              <a:ln w="12700">
                <a:noFill/>
              </a:ln>
              <a:solidFill>
                <a:prstClr val="white"/>
              </a:solidFill>
              <a:effectLst>
                <a:glow rad="127000">
                  <a:prstClr val="black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indent="-285750"/>
            <a:endParaRPr lang="ru-RU" sz="2400" b="1" dirty="0" smtClean="0">
              <a:ln w="12700">
                <a:noFill/>
              </a:ln>
              <a:solidFill>
                <a:prstClr val="white"/>
              </a:solidFill>
              <a:effectLst>
                <a:glow rad="127000">
                  <a:prstClr val="black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99125" y="353566"/>
            <a:ext cx="1978548" cy="1484621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 rot="20596982">
            <a:off x="1209040" y="869186"/>
            <a:ext cx="358718" cy="453380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>
          <a:xfrm>
            <a:off x="2286000" y="568036"/>
            <a:ext cx="9545782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b="1" dirty="0" smtClean="0">
                <a:ln w="12700">
                  <a:noFill/>
                </a:ln>
                <a:solidFill>
                  <a:prstClr val="white"/>
                </a:solidFill>
                <a:effectLst>
                  <a:glow rad="127000">
                    <a:prstClr val="black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Количество семей, находящихся на учете:</a:t>
            </a:r>
          </a:p>
          <a:p>
            <a:endParaRPr lang="ru-RU" sz="3200" b="1" dirty="0" smtClean="0">
              <a:ln w="12700">
                <a:noFill/>
              </a:ln>
              <a:solidFill>
                <a:prstClr val="white"/>
              </a:solidFill>
              <a:effectLst>
                <a:glow rad="127000">
                  <a:prstClr val="black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3200" b="1" dirty="0" smtClean="0">
              <a:ln w="12700">
                <a:noFill/>
              </a:ln>
              <a:solidFill>
                <a:prstClr val="white"/>
              </a:solidFill>
              <a:effectLst>
                <a:glow rad="127000">
                  <a:prstClr val="black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3200" b="1" dirty="0" smtClean="0">
              <a:ln w="12700">
                <a:noFill/>
              </a:ln>
              <a:solidFill>
                <a:prstClr val="white"/>
              </a:solidFill>
              <a:effectLst>
                <a:glow rad="127000">
                  <a:prstClr val="black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3200" dirty="0"/>
          </a:p>
        </p:txBody>
      </p:sp>
      <p:graphicFrame>
        <p:nvGraphicFramePr>
          <p:cNvPr id="9" name="Таблица 8"/>
          <p:cNvGraphicFramePr>
            <a:graphicFrameLocks noGrp="1"/>
          </p:cNvGraphicFramePr>
          <p:nvPr/>
        </p:nvGraphicFramePr>
        <p:xfrm>
          <a:off x="2031999" y="1403157"/>
          <a:ext cx="8127999" cy="914400"/>
        </p:xfrm>
        <a:graphic>
          <a:graphicData uri="http://schemas.openxmlformats.org/drawingml/2006/table">
            <a:tbl>
              <a:tblPr firstRow="1" bandRow="1">
                <a:tableStyleId>{7DF18680-E054-41AD-8BC1-D1AEF772440D}</a:tableStyleId>
              </a:tblPr>
              <a:tblGrid>
                <a:gridCol w="2709333"/>
                <a:gridCol w="2709333"/>
                <a:gridCol w="2709333"/>
              </a:tblGrid>
              <a:tr h="0">
                <a:tc>
                  <a:txBody>
                    <a:bodyPr/>
                    <a:lstStyle/>
                    <a:p>
                      <a:r>
                        <a:rPr lang="ru-RU" sz="2400" dirty="0" smtClean="0"/>
                        <a:t>2016</a:t>
                      </a:r>
                      <a:r>
                        <a:rPr lang="ru-RU" sz="2400" baseline="0" dirty="0" smtClean="0"/>
                        <a:t> год</a:t>
                      </a:r>
                      <a:endParaRPr lang="ru-RU" sz="2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400" dirty="0" smtClean="0"/>
                        <a:t>2017 год</a:t>
                      </a:r>
                      <a:endParaRPr lang="ru-RU" sz="2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400" dirty="0" smtClean="0"/>
                        <a:t>2018 год</a:t>
                      </a:r>
                      <a:endParaRPr lang="ru-RU" sz="2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0">
                <a:tc>
                  <a:txBody>
                    <a:bodyPr/>
                    <a:lstStyle/>
                    <a:p>
                      <a:r>
                        <a:rPr lang="ru-RU" sz="2400" b="1" dirty="0" smtClean="0"/>
                        <a:t>24</a:t>
                      </a:r>
                      <a:endParaRPr lang="ru-RU" sz="2400" b="1" dirty="0">
                        <a:solidFill>
                          <a:schemeClr val="accent1">
                            <a:lumMod val="5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400" b="1" dirty="0" smtClean="0"/>
                        <a:t>20</a:t>
                      </a:r>
                      <a:endParaRPr lang="ru-RU" sz="2400" b="1" dirty="0">
                        <a:solidFill>
                          <a:schemeClr val="accent1">
                            <a:lumMod val="5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400" b="1" dirty="0" smtClean="0"/>
                        <a:t>20</a:t>
                      </a:r>
                      <a:endParaRPr lang="ru-RU" sz="2400" b="1" dirty="0">
                        <a:solidFill>
                          <a:schemeClr val="accent1">
                            <a:lumMod val="5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1" name="TextBox 10"/>
          <p:cNvSpPr txBox="1"/>
          <p:nvPr/>
        </p:nvSpPr>
        <p:spPr>
          <a:xfrm>
            <a:off x="678872" y="2549237"/>
            <a:ext cx="1054330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b="1" dirty="0" smtClean="0">
                <a:ln w="12700">
                  <a:noFill/>
                </a:ln>
                <a:solidFill>
                  <a:prstClr val="white"/>
                </a:solidFill>
                <a:effectLst>
                  <a:glow rad="127000">
                    <a:prstClr val="black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Количество семей, лишенных родительских прав:</a:t>
            </a:r>
          </a:p>
        </p:txBody>
      </p:sp>
      <p:graphicFrame>
        <p:nvGraphicFramePr>
          <p:cNvPr id="15" name="Таблица 14"/>
          <p:cNvGraphicFramePr>
            <a:graphicFrameLocks noGrp="1"/>
          </p:cNvGraphicFramePr>
          <p:nvPr/>
        </p:nvGraphicFramePr>
        <p:xfrm>
          <a:off x="2022763" y="3449011"/>
          <a:ext cx="8160327" cy="2926080"/>
        </p:xfrm>
        <a:graphic>
          <a:graphicData uri="http://schemas.openxmlformats.org/drawingml/2006/table">
            <a:tbl>
              <a:tblPr firstRow="1" bandRow="1">
                <a:tableStyleId>{7DF18680-E054-41AD-8BC1-D1AEF772440D}</a:tableStyleId>
              </a:tblPr>
              <a:tblGrid>
                <a:gridCol w="2623228"/>
                <a:gridCol w="2623228"/>
                <a:gridCol w="2913871"/>
              </a:tblGrid>
              <a:tr h="370840">
                <a:tc>
                  <a:txBody>
                    <a:bodyPr/>
                    <a:lstStyle/>
                    <a:p>
                      <a:r>
                        <a:rPr lang="ru-RU" sz="2800" dirty="0" smtClean="0"/>
                        <a:t>Года</a:t>
                      </a:r>
                      <a:endParaRPr lang="ru-RU" sz="28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800" dirty="0" smtClean="0"/>
                        <a:t>Лишение родительских прав</a:t>
                      </a:r>
                      <a:endParaRPr lang="ru-RU" sz="28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800" dirty="0" smtClean="0"/>
                        <a:t>В отношении</a:t>
                      </a:r>
                      <a:endParaRPr lang="ru-RU" sz="28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2800" dirty="0" smtClean="0"/>
                        <a:t>2016</a:t>
                      </a:r>
                      <a:endParaRPr lang="ru-RU" sz="2800" b="1" dirty="0">
                        <a:solidFill>
                          <a:schemeClr val="accent1">
                            <a:lumMod val="5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800" dirty="0" smtClean="0"/>
                        <a:t>3 родителей</a:t>
                      </a:r>
                      <a:endParaRPr lang="ru-RU" sz="2800" b="1" dirty="0">
                        <a:solidFill>
                          <a:schemeClr val="accent1">
                            <a:lumMod val="5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800" dirty="0" smtClean="0"/>
                        <a:t>4 детей</a:t>
                      </a:r>
                      <a:endParaRPr lang="ru-RU" sz="2800" b="1" dirty="0">
                        <a:solidFill>
                          <a:schemeClr val="accent1">
                            <a:lumMod val="5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2800" dirty="0" smtClean="0"/>
                        <a:t>2017</a:t>
                      </a:r>
                      <a:endParaRPr lang="ru-RU" sz="2800" b="1" dirty="0">
                        <a:solidFill>
                          <a:schemeClr val="accent1">
                            <a:lumMod val="5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800" dirty="0" smtClean="0"/>
                        <a:t>2 родителей</a:t>
                      </a:r>
                      <a:endParaRPr lang="ru-RU" sz="2800" b="1" dirty="0">
                        <a:solidFill>
                          <a:schemeClr val="accent1">
                            <a:lumMod val="5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800" dirty="0" smtClean="0"/>
                        <a:t>1 детей</a:t>
                      </a:r>
                      <a:endParaRPr lang="ru-RU" sz="2800" b="1" dirty="0">
                        <a:solidFill>
                          <a:schemeClr val="accent1">
                            <a:lumMod val="5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2800" dirty="0" smtClean="0"/>
                        <a:t>2018</a:t>
                      </a:r>
                      <a:endParaRPr lang="ru-RU" sz="2800" b="1" dirty="0">
                        <a:solidFill>
                          <a:schemeClr val="accent1">
                            <a:lumMod val="5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800" dirty="0" smtClean="0"/>
                        <a:t>0</a:t>
                      </a:r>
                      <a:endParaRPr lang="ru-RU" sz="2800" b="1" dirty="0">
                        <a:solidFill>
                          <a:schemeClr val="accent1">
                            <a:lumMod val="5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800" b="0" dirty="0" smtClean="0">
                          <a:solidFill>
                            <a:schemeClr val="dk1"/>
                          </a:solidFill>
                          <a:latin typeface="+mn-lt"/>
                          <a:cs typeface="+mn-cs"/>
                        </a:rPr>
                        <a:t>0</a:t>
                      </a:r>
                      <a:endParaRPr lang="ru-RU" sz="2800" b="1" dirty="0">
                        <a:solidFill>
                          <a:schemeClr val="accent1">
                            <a:lumMod val="5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xmlns="" val="2506916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239268" y="1744044"/>
            <a:ext cx="11713463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ru-RU" sz="3200" b="1" dirty="0">
              <a:ln w="12700">
                <a:noFill/>
              </a:ln>
              <a:solidFill>
                <a:prstClr val="white"/>
              </a:solidFill>
              <a:effectLst>
                <a:glow rad="127000">
                  <a:prstClr val="black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indent="-285750"/>
            <a:endParaRPr lang="ru-RU" sz="2400" b="1" dirty="0" smtClean="0">
              <a:ln w="12700">
                <a:noFill/>
              </a:ln>
              <a:solidFill>
                <a:prstClr val="white"/>
              </a:solidFill>
              <a:effectLst>
                <a:glow rad="127000">
                  <a:prstClr val="black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99125" y="353566"/>
            <a:ext cx="1978548" cy="1484621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 rot="20596982">
            <a:off x="1209040" y="869186"/>
            <a:ext cx="358718" cy="453380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>
          <a:xfrm>
            <a:off x="2286000" y="568036"/>
            <a:ext cx="9545782" cy="91409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b="1" dirty="0" smtClean="0">
                <a:ln w="12700">
                  <a:noFill/>
                </a:ln>
                <a:solidFill>
                  <a:prstClr val="white"/>
                </a:solidFill>
                <a:effectLst>
                  <a:glow rad="127000">
                    <a:prstClr val="black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Финансирование образовательных учреждений:</a:t>
            </a:r>
          </a:p>
          <a:p>
            <a:endParaRPr lang="ru-RU" sz="3200" b="1" dirty="0" smtClean="0">
              <a:ln w="12700">
                <a:noFill/>
              </a:ln>
              <a:solidFill>
                <a:prstClr val="white"/>
              </a:solidFill>
              <a:effectLst>
                <a:glow rad="127000">
                  <a:prstClr val="black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800" b="1" dirty="0" smtClean="0">
                <a:ln w="12700">
                  <a:noFill/>
                </a:ln>
                <a:solidFill>
                  <a:prstClr val="white"/>
                </a:solidFill>
                <a:effectLst>
                  <a:glow rad="127000">
                    <a:prstClr val="black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В 2018 году финансовые вложения были запланированы в сумме 164 миллиона  985 тысяч  476 рублей:</a:t>
            </a:r>
          </a:p>
          <a:p>
            <a:endParaRPr lang="ru-RU" sz="2400" b="1" dirty="0" smtClean="0">
              <a:ln w="12700">
                <a:noFill/>
              </a:ln>
              <a:solidFill>
                <a:prstClr val="white"/>
              </a:solidFill>
              <a:effectLst>
                <a:glow rad="127000">
                  <a:prstClr val="black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800" b="1" dirty="0" smtClean="0">
                <a:ln w="12700">
                  <a:noFill/>
                </a:ln>
                <a:solidFill>
                  <a:prstClr val="white"/>
                </a:solidFill>
                <a:effectLst>
                  <a:glow rad="127000">
                    <a:prstClr val="black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Средства областного бюджета -</a:t>
            </a:r>
          </a:p>
          <a:p>
            <a:r>
              <a:rPr lang="ru-RU" sz="2800" b="1" dirty="0" smtClean="0">
                <a:ln w="12700">
                  <a:noFill/>
                </a:ln>
                <a:solidFill>
                  <a:prstClr val="white"/>
                </a:solidFill>
                <a:effectLst>
                  <a:glow rad="127000">
                    <a:prstClr val="black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117 миллионов 235 тысяч 600 рублей </a:t>
            </a:r>
          </a:p>
          <a:p>
            <a:r>
              <a:rPr lang="ru-RU" sz="2800" b="1" dirty="0" smtClean="0">
                <a:ln w="12700">
                  <a:noFill/>
                </a:ln>
                <a:solidFill>
                  <a:prstClr val="white"/>
                </a:solidFill>
                <a:effectLst>
                  <a:glow rad="127000">
                    <a:prstClr val="black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r>
              <a:rPr lang="ru-RU" sz="2800" b="1" dirty="0" smtClean="0">
                <a:ln w="12700">
                  <a:noFill/>
                </a:ln>
                <a:solidFill>
                  <a:prstClr val="white"/>
                </a:solidFill>
                <a:effectLst>
                  <a:glow rad="127000">
                    <a:prstClr val="black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Средства муниципального бюджета  -</a:t>
            </a:r>
          </a:p>
          <a:p>
            <a:r>
              <a:rPr lang="ru-RU" sz="2800" b="1" dirty="0" smtClean="0">
                <a:ln w="12700">
                  <a:noFill/>
                </a:ln>
                <a:solidFill>
                  <a:prstClr val="white"/>
                </a:solidFill>
                <a:effectLst>
                  <a:glow rad="127000">
                    <a:prstClr val="black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47 миллионов 485 тысяч 476 рублей </a:t>
            </a:r>
          </a:p>
          <a:p>
            <a:endParaRPr lang="ru-RU" sz="2800" b="1" dirty="0" smtClean="0">
              <a:ln w="12700">
                <a:noFill/>
              </a:ln>
              <a:solidFill>
                <a:prstClr val="white"/>
              </a:solidFill>
              <a:effectLst>
                <a:glow rad="127000">
                  <a:prstClr val="black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800" b="1" dirty="0" smtClean="0">
                <a:ln w="12700">
                  <a:noFill/>
                </a:ln>
                <a:solidFill>
                  <a:prstClr val="white"/>
                </a:solidFill>
                <a:effectLst>
                  <a:glow rad="127000">
                    <a:prstClr val="black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Средства федерального бюджета -</a:t>
            </a:r>
          </a:p>
          <a:p>
            <a:r>
              <a:rPr lang="ru-RU" sz="2800" b="1" dirty="0" smtClean="0">
                <a:ln w="12700">
                  <a:noFill/>
                </a:ln>
                <a:solidFill>
                  <a:prstClr val="white"/>
                </a:solidFill>
                <a:effectLst>
                  <a:glow rad="127000">
                    <a:prstClr val="black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264 тысячи 400 рублей</a:t>
            </a:r>
          </a:p>
          <a:p>
            <a:endParaRPr lang="ru-RU" sz="2800" b="1" dirty="0" smtClean="0">
              <a:ln w="12700">
                <a:noFill/>
              </a:ln>
              <a:solidFill>
                <a:prstClr val="white"/>
              </a:solidFill>
              <a:effectLst>
                <a:glow rad="127000">
                  <a:prstClr val="black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2400" b="1" dirty="0" smtClean="0">
              <a:ln w="12700">
                <a:noFill/>
              </a:ln>
              <a:solidFill>
                <a:prstClr val="white"/>
              </a:solidFill>
              <a:effectLst>
                <a:glow rad="127000">
                  <a:prstClr val="black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400" b="1" dirty="0" smtClean="0">
                <a:ln w="12700">
                  <a:noFill/>
                </a:ln>
                <a:solidFill>
                  <a:prstClr val="white"/>
                </a:solidFill>
                <a:effectLst>
                  <a:glow rad="127000">
                    <a:prstClr val="black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endParaRPr lang="ru-RU" sz="2400" b="1" dirty="0" smtClean="0">
              <a:ln w="12700">
                <a:noFill/>
              </a:ln>
              <a:solidFill>
                <a:prstClr val="white"/>
              </a:solidFill>
              <a:effectLst>
                <a:glow rad="127000">
                  <a:prstClr val="black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2400" b="1" dirty="0" smtClean="0">
              <a:ln w="12700">
                <a:noFill/>
              </a:ln>
              <a:solidFill>
                <a:prstClr val="white"/>
              </a:solidFill>
              <a:effectLst>
                <a:glow rad="127000">
                  <a:prstClr val="black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3200" b="1" dirty="0" smtClean="0">
              <a:ln w="12700">
                <a:noFill/>
              </a:ln>
              <a:solidFill>
                <a:prstClr val="white"/>
              </a:solidFill>
              <a:effectLst>
                <a:glow rad="127000">
                  <a:prstClr val="black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3200" b="1" dirty="0" smtClean="0">
              <a:ln w="12700">
                <a:noFill/>
              </a:ln>
              <a:solidFill>
                <a:prstClr val="white"/>
              </a:solidFill>
              <a:effectLst>
                <a:glow rad="127000">
                  <a:prstClr val="black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3200" dirty="0"/>
          </a:p>
        </p:txBody>
      </p:sp>
    </p:spTree>
    <p:extLst>
      <p:ext uri="{BB962C8B-B14F-4D97-AF65-F5344CB8AC3E}">
        <p14:creationId xmlns:p14="http://schemas.microsoft.com/office/powerpoint/2010/main" xmlns="" val="2506916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239268" y="1744044"/>
            <a:ext cx="11713463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ru-RU" sz="3200" b="1" dirty="0">
              <a:ln w="12700">
                <a:noFill/>
              </a:ln>
              <a:solidFill>
                <a:prstClr val="white"/>
              </a:solidFill>
              <a:effectLst>
                <a:glow rad="127000">
                  <a:prstClr val="black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indent="-285750"/>
            <a:endParaRPr lang="ru-RU" sz="2400" b="1" dirty="0" smtClean="0">
              <a:ln w="12700">
                <a:noFill/>
              </a:ln>
              <a:solidFill>
                <a:prstClr val="white"/>
              </a:solidFill>
              <a:effectLst>
                <a:glow rad="127000">
                  <a:prstClr val="black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99125" y="353566"/>
            <a:ext cx="1978548" cy="1484621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 rot="20596982">
            <a:off x="1209040" y="869186"/>
            <a:ext cx="358718" cy="453380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>
          <a:xfrm>
            <a:off x="2286000" y="568036"/>
            <a:ext cx="9545782" cy="41549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000" b="1" dirty="0" smtClean="0">
                <a:ln w="12700">
                  <a:noFill/>
                </a:ln>
                <a:solidFill>
                  <a:prstClr val="white"/>
                </a:solidFill>
                <a:effectLst>
                  <a:glow rad="127000">
                    <a:prstClr val="black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Организация  подвоза обучающихся</a:t>
            </a:r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ru-RU" sz="3200" b="1" dirty="0" smtClean="0">
                <a:ln w="12700">
                  <a:noFill/>
                </a:ln>
                <a:solidFill>
                  <a:prstClr val="white"/>
                </a:solidFill>
                <a:effectLst>
                  <a:glow rad="127000">
                    <a:prstClr val="black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11 транспортных единиц;</a:t>
            </a:r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ru-RU" sz="3200" b="1" dirty="0" smtClean="0">
                <a:ln w="12700">
                  <a:noFill/>
                </a:ln>
                <a:solidFill>
                  <a:prstClr val="white"/>
                </a:solidFill>
                <a:effectLst>
                  <a:glow rad="127000">
                    <a:prstClr val="black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Организован подвоз для 201 обучающихся;</a:t>
            </a:r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ru-RU" sz="3200" b="1" dirty="0" smtClean="0">
                <a:ln w="12700">
                  <a:noFill/>
                </a:ln>
                <a:solidFill>
                  <a:prstClr val="white"/>
                </a:solidFill>
                <a:effectLst>
                  <a:glow rad="127000">
                    <a:prstClr val="black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Все школьные автобусы оснащены оборудованием ГЛОНАСС и </a:t>
            </a:r>
            <a:r>
              <a:rPr lang="ru-RU" sz="3200" b="1" dirty="0" err="1" smtClean="0">
                <a:ln w="12700">
                  <a:noFill/>
                </a:ln>
                <a:solidFill>
                  <a:prstClr val="white"/>
                </a:solidFill>
                <a:effectLst>
                  <a:glow rad="127000">
                    <a:prstClr val="black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тахографами</a:t>
            </a:r>
            <a:r>
              <a:rPr lang="ru-RU" sz="3200" b="1" dirty="0" smtClean="0">
                <a:ln w="12700">
                  <a:noFill/>
                </a:ln>
                <a:solidFill>
                  <a:prstClr val="white"/>
                </a:solidFill>
                <a:effectLst>
                  <a:glow rad="127000">
                    <a:prstClr val="black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endParaRPr lang="ru-RU" sz="3200" b="1" dirty="0" smtClean="0">
              <a:ln w="12700">
                <a:noFill/>
              </a:ln>
              <a:solidFill>
                <a:prstClr val="white"/>
              </a:solidFill>
              <a:effectLst>
                <a:glow rad="127000">
                  <a:prstClr val="black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3200" b="1" dirty="0" smtClean="0">
              <a:ln w="12700">
                <a:noFill/>
              </a:ln>
              <a:solidFill>
                <a:prstClr val="white"/>
              </a:solidFill>
              <a:effectLst>
                <a:glow rad="127000">
                  <a:prstClr val="black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3200" dirty="0"/>
          </a:p>
        </p:txBody>
      </p:sp>
      <p:pic>
        <p:nvPicPr>
          <p:cNvPr id="9" name="Рисунок 8" descr="Репьевская школа получила новый автобус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202442" y="3439206"/>
            <a:ext cx="6243637" cy="2903564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xmlns="" val="2506916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239268" y="1744044"/>
            <a:ext cx="11713463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ru-RU" sz="3200" b="1" dirty="0">
              <a:ln w="12700">
                <a:noFill/>
              </a:ln>
              <a:solidFill>
                <a:prstClr val="white"/>
              </a:solidFill>
              <a:effectLst>
                <a:glow rad="127000">
                  <a:prstClr val="black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indent="-285750"/>
            <a:endParaRPr lang="ru-RU" sz="2400" b="1" dirty="0" smtClean="0">
              <a:ln w="12700">
                <a:noFill/>
              </a:ln>
              <a:solidFill>
                <a:prstClr val="white"/>
              </a:solidFill>
              <a:effectLst>
                <a:glow rad="127000">
                  <a:prstClr val="black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99125" y="353566"/>
            <a:ext cx="1978548" cy="1484621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 rot="20596982">
            <a:off x="1209040" y="869186"/>
            <a:ext cx="358718" cy="453380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>
          <a:xfrm>
            <a:off x="2286000" y="568036"/>
            <a:ext cx="9656618" cy="69865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600" b="1" dirty="0" smtClean="0">
                <a:ln w="12700">
                  <a:noFill/>
                </a:ln>
                <a:solidFill>
                  <a:prstClr val="white"/>
                </a:solidFill>
                <a:effectLst>
                  <a:glow rad="127000">
                    <a:prstClr val="black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Антитеррористическая </a:t>
            </a:r>
          </a:p>
          <a:p>
            <a:r>
              <a:rPr lang="ru-RU" sz="3600" b="1" dirty="0" smtClean="0">
                <a:ln w="12700">
                  <a:noFill/>
                </a:ln>
                <a:solidFill>
                  <a:prstClr val="white"/>
                </a:solidFill>
                <a:effectLst>
                  <a:glow rad="127000">
                    <a:prstClr val="black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укрепленность  учреждений:</a:t>
            </a:r>
          </a:p>
          <a:p>
            <a:endParaRPr lang="ru-RU" sz="2800" b="1" dirty="0" smtClean="0">
              <a:ln w="12700">
                <a:noFill/>
              </a:ln>
              <a:solidFill>
                <a:prstClr val="white"/>
              </a:solidFill>
              <a:effectLst>
                <a:glow rad="127000">
                  <a:prstClr val="black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Font typeface="Wingdings" pitchFamily="2" charset="2"/>
              <a:buChar char="ü"/>
            </a:pPr>
            <a:r>
              <a:rPr lang="ru-RU" sz="2800" b="1" dirty="0" smtClean="0">
                <a:ln w="12700">
                  <a:noFill/>
                </a:ln>
                <a:solidFill>
                  <a:prstClr val="white"/>
                </a:solidFill>
                <a:effectLst>
                  <a:glow rad="127000">
                    <a:prstClr val="black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Установлены ограждения в МКОУ Россошанская СОШ, МКОУБутырская ООШ, МКОУ Усть-Муравлянская ООШ,  МБОУ «Краснолипьевская школа (с. Новосолдатка) на сумму 4 миллиона400 тысяч 497 рублей</a:t>
            </a:r>
          </a:p>
          <a:p>
            <a:pPr>
              <a:buFont typeface="Wingdings" pitchFamily="2" charset="2"/>
              <a:buChar char="ü"/>
            </a:pPr>
            <a:r>
              <a:rPr lang="ru-RU" sz="2800" b="1" dirty="0" smtClean="0">
                <a:ln w="12700">
                  <a:noFill/>
                </a:ln>
                <a:solidFill>
                  <a:prstClr val="white"/>
                </a:solidFill>
                <a:effectLst>
                  <a:glow rad="127000">
                    <a:prstClr val="black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Во всех образовательных  учреждениях  организовано наружное  искусственное  освещение</a:t>
            </a:r>
          </a:p>
          <a:p>
            <a:pPr>
              <a:buFont typeface="Wingdings" pitchFamily="2" charset="2"/>
              <a:buChar char="ü"/>
            </a:pPr>
            <a:r>
              <a:rPr lang="ru-RU" sz="2800" b="1" dirty="0" smtClean="0">
                <a:ln w="12700">
                  <a:noFill/>
                </a:ln>
                <a:solidFill>
                  <a:prstClr val="white"/>
                </a:solidFill>
                <a:effectLst>
                  <a:glow rad="127000">
                    <a:prstClr val="black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 Учреждения  оборудованы  системами видеонаблюдения </a:t>
            </a:r>
          </a:p>
          <a:p>
            <a:endParaRPr lang="ru-RU" sz="2800" b="1" dirty="0" smtClean="0">
              <a:ln w="12700">
                <a:noFill/>
              </a:ln>
              <a:solidFill>
                <a:prstClr val="white"/>
              </a:solidFill>
              <a:effectLst>
                <a:glow rad="127000">
                  <a:prstClr val="black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3200" b="1" dirty="0" smtClean="0">
              <a:ln w="12700">
                <a:noFill/>
              </a:ln>
              <a:solidFill>
                <a:prstClr val="white"/>
              </a:solidFill>
              <a:effectLst>
                <a:glow rad="127000">
                  <a:prstClr val="black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3200" b="1" dirty="0" smtClean="0">
              <a:ln w="12700">
                <a:noFill/>
              </a:ln>
              <a:solidFill>
                <a:prstClr val="white"/>
              </a:solidFill>
              <a:effectLst>
                <a:glow rad="127000">
                  <a:prstClr val="black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3200" dirty="0"/>
          </a:p>
        </p:txBody>
      </p:sp>
    </p:spTree>
    <p:extLst>
      <p:ext uri="{BB962C8B-B14F-4D97-AF65-F5344CB8AC3E}">
        <p14:creationId xmlns:p14="http://schemas.microsoft.com/office/powerpoint/2010/main" xmlns="" val="2506916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239268" y="1744044"/>
            <a:ext cx="11713463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ru-RU" sz="3200" b="1" dirty="0">
              <a:ln w="12700">
                <a:noFill/>
              </a:ln>
              <a:solidFill>
                <a:prstClr val="white"/>
              </a:solidFill>
              <a:effectLst>
                <a:glow rad="127000">
                  <a:prstClr val="black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indent="-285750"/>
            <a:endParaRPr lang="ru-RU" sz="2400" b="1" dirty="0" smtClean="0">
              <a:ln w="12700">
                <a:noFill/>
              </a:ln>
              <a:solidFill>
                <a:prstClr val="white"/>
              </a:solidFill>
              <a:effectLst>
                <a:glow rad="127000">
                  <a:prstClr val="black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99125" y="353566"/>
            <a:ext cx="1978548" cy="1484621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 rot="20596982">
            <a:off x="1209040" y="869186"/>
            <a:ext cx="358718" cy="453380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>
          <a:xfrm>
            <a:off x="1845130" y="421078"/>
            <a:ext cx="9545782" cy="93256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b="1" dirty="0" smtClean="0">
                <a:ln w="12700">
                  <a:noFill/>
                </a:ln>
                <a:solidFill>
                  <a:prstClr val="white"/>
                </a:solidFill>
                <a:effectLst>
                  <a:glow rad="127000">
                    <a:prstClr val="black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В рамках подготовки к новому учебному году </a:t>
            </a:r>
          </a:p>
          <a:p>
            <a:r>
              <a:rPr lang="ru-RU" sz="3200" b="1" dirty="0" smtClean="0">
                <a:ln w="12700">
                  <a:noFill/>
                </a:ln>
                <a:solidFill>
                  <a:prstClr val="white"/>
                </a:solidFill>
                <a:effectLst>
                  <a:glow rad="127000">
                    <a:prstClr val="black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проведены следующие мероприятия:</a:t>
            </a:r>
          </a:p>
          <a:p>
            <a:pPr>
              <a:buFont typeface="Wingdings" pitchFamily="2" charset="2"/>
              <a:buChar char="ü"/>
            </a:pPr>
            <a:r>
              <a:rPr lang="ru-RU" sz="2400" b="1" dirty="0" smtClean="0">
                <a:ln w="12700">
                  <a:noFill/>
                </a:ln>
                <a:solidFill>
                  <a:prstClr val="white"/>
                </a:solidFill>
                <a:effectLst>
                  <a:glow rad="127000">
                    <a:prstClr val="black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b="1" dirty="0" smtClean="0">
                <a:ln w="12700">
                  <a:noFill/>
                </a:ln>
                <a:solidFill>
                  <a:prstClr val="white"/>
                </a:solidFill>
                <a:effectLst>
                  <a:glow rad="127000">
                    <a:prstClr val="black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Косметические ремонты во всех ОУ</a:t>
            </a:r>
          </a:p>
          <a:p>
            <a:pPr>
              <a:buFont typeface="Wingdings" pitchFamily="2" charset="2"/>
              <a:buChar char="ü"/>
            </a:pPr>
            <a:r>
              <a:rPr lang="ru-RU" sz="2800" b="1" dirty="0" smtClean="0">
                <a:ln w="12700">
                  <a:noFill/>
                </a:ln>
                <a:solidFill>
                  <a:prstClr val="white"/>
                </a:solidFill>
                <a:effectLst>
                  <a:glow rad="127000">
                    <a:prstClr val="black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Ремонт отопления и водоснабжения  (Бутырская ООШ</a:t>
            </a:r>
            <a:r>
              <a:rPr lang="ru-RU" sz="2800" b="1" smtClean="0">
                <a:ln w="12700">
                  <a:noFill/>
                </a:ln>
                <a:solidFill>
                  <a:prstClr val="white"/>
                </a:solidFill>
                <a:effectLst>
                  <a:glow rad="127000">
                    <a:prstClr val="black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,   Колбинская </a:t>
            </a:r>
            <a:r>
              <a:rPr lang="ru-RU" sz="2800" b="1" dirty="0" smtClean="0">
                <a:ln w="12700">
                  <a:noFill/>
                </a:ln>
                <a:solidFill>
                  <a:prstClr val="white"/>
                </a:solidFill>
                <a:effectLst>
                  <a:glow rad="127000">
                    <a:prstClr val="black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СОШ, Усть-Муравлянская ООШ)  -</a:t>
            </a:r>
          </a:p>
          <a:p>
            <a:r>
              <a:rPr lang="ru-RU" sz="2800" b="1" dirty="0" smtClean="0">
                <a:ln w="12700">
                  <a:noFill/>
                </a:ln>
                <a:solidFill>
                  <a:prstClr val="white"/>
                </a:solidFill>
                <a:effectLst>
                  <a:glow rad="127000">
                    <a:prstClr val="black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                                    400 тысяч рублей</a:t>
            </a:r>
          </a:p>
          <a:p>
            <a:pPr>
              <a:buFont typeface="Wingdings" pitchFamily="2" charset="2"/>
              <a:buChar char="ü"/>
            </a:pPr>
            <a:r>
              <a:rPr lang="ru-RU" sz="2800" b="1" dirty="0" smtClean="0">
                <a:ln w="12700">
                  <a:noFill/>
                </a:ln>
                <a:solidFill>
                  <a:prstClr val="white"/>
                </a:solidFill>
                <a:effectLst>
                  <a:glow rad="127000">
                    <a:prstClr val="black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Ремонт системы канализации на пищеблоке  в </a:t>
            </a:r>
          </a:p>
          <a:p>
            <a:r>
              <a:rPr lang="ru-RU" sz="2800" b="1" dirty="0" smtClean="0">
                <a:ln w="12700">
                  <a:noFill/>
                </a:ln>
                <a:solidFill>
                  <a:prstClr val="white"/>
                </a:solidFill>
                <a:effectLst>
                  <a:glow rad="127000">
                    <a:prstClr val="black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  Истобинской школе </a:t>
            </a:r>
          </a:p>
          <a:p>
            <a:pPr>
              <a:buFont typeface="Wingdings" pitchFamily="2" charset="2"/>
              <a:buChar char="ü"/>
            </a:pPr>
            <a:r>
              <a:rPr lang="ru-RU" sz="2800" b="1" dirty="0" smtClean="0">
                <a:ln w="12700">
                  <a:noFill/>
                </a:ln>
                <a:solidFill>
                  <a:prstClr val="white"/>
                </a:solidFill>
                <a:effectLst>
                  <a:glow rad="127000">
                    <a:prstClr val="black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Ремонт системы канализации  в    Бутырской  школе </a:t>
            </a:r>
          </a:p>
          <a:p>
            <a:pPr>
              <a:buFont typeface="Wingdings" pitchFamily="2" charset="2"/>
              <a:buChar char="ü"/>
            </a:pPr>
            <a:r>
              <a:rPr lang="ru-RU" sz="2800" b="1" dirty="0" smtClean="0">
                <a:ln w="12700">
                  <a:noFill/>
                </a:ln>
                <a:solidFill>
                  <a:prstClr val="white"/>
                </a:solidFill>
                <a:effectLst>
                  <a:glow rad="127000">
                    <a:prstClr val="black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Ремонт крыши  в Краснолипьевской школе </a:t>
            </a:r>
          </a:p>
          <a:p>
            <a:pPr>
              <a:buFont typeface="Wingdings" pitchFamily="2" charset="2"/>
              <a:buChar char="ü"/>
            </a:pPr>
            <a:r>
              <a:rPr lang="ru-RU" sz="2800" b="1" dirty="0" smtClean="0">
                <a:ln w="12700">
                  <a:noFill/>
                </a:ln>
                <a:solidFill>
                  <a:prstClr val="white"/>
                </a:solidFill>
                <a:effectLst>
                  <a:glow rad="127000">
                    <a:prstClr val="black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Пополнение библиотечного фонда ОУ -</a:t>
            </a:r>
          </a:p>
          <a:p>
            <a:r>
              <a:rPr lang="ru-RU" sz="2800" b="1" dirty="0" smtClean="0">
                <a:ln w="12700">
                  <a:noFill/>
                </a:ln>
                <a:solidFill>
                  <a:prstClr val="white"/>
                </a:solidFill>
                <a:effectLst>
                  <a:glow rad="127000">
                    <a:prstClr val="black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         1 миллион 215  тысяч 081 рублей</a:t>
            </a:r>
          </a:p>
          <a:p>
            <a:pPr>
              <a:buFont typeface="Wingdings" pitchFamily="2" charset="2"/>
              <a:buChar char="ü"/>
            </a:pPr>
            <a:r>
              <a:rPr lang="ru-RU" sz="2800" b="1" dirty="0" smtClean="0">
                <a:ln w="12700">
                  <a:noFill/>
                </a:ln>
                <a:solidFill>
                  <a:prstClr val="white"/>
                </a:solidFill>
                <a:effectLst>
                  <a:glow rad="127000">
                    <a:prstClr val="black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Повышение квалификации педагогов -</a:t>
            </a:r>
          </a:p>
          <a:p>
            <a:r>
              <a:rPr lang="ru-RU" sz="2800" b="1" dirty="0" smtClean="0">
                <a:ln w="12700">
                  <a:noFill/>
                </a:ln>
                <a:solidFill>
                  <a:prstClr val="white"/>
                </a:solidFill>
                <a:effectLst>
                  <a:glow rad="127000">
                    <a:prstClr val="black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                               194 тысяч 900 рублей</a:t>
            </a:r>
          </a:p>
          <a:p>
            <a:pPr>
              <a:buFont typeface="Wingdings" pitchFamily="2" charset="2"/>
              <a:buChar char="ü"/>
            </a:pPr>
            <a:endParaRPr lang="ru-RU" sz="2800" b="1" dirty="0" smtClean="0">
              <a:ln w="12700">
                <a:noFill/>
              </a:ln>
              <a:solidFill>
                <a:prstClr val="white"/>
              </a:solidFill>
              <a:effectLst>
                <a:glow rad="127000">
                  <a:prstClr val="black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Font typeface="Wingdings" pitchFamily="2" charset="2"/>
              <a:buChar char="ü"/>
            </a:pPr>
            <a:endParaRPr lang="ru-RU" sz="2800" b="1" dirty="0" smtClean="0">
              <a:ln w="12700">
                <a:noFill/>
              </a:ln>
              <a:solidFill>
                <a:prstClr val="white"/>
              </a:solidFill>
              <a:effectLst>
                <a:glow rad="127000">
                  <a:prstClr val="black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Font typeface="Wingdings" pitchFamily="2" charset="2"/>
              <a:buChar char="ü"/>
            </a:pPr>
            <a:endParaRPr lang="ru-RU" sz="2800" b="1" dirty="0" smtClean="0">
              <a:ln w="12700">
                <a:noFill/>
              </a:ln>
              <a:solidFill>
                <a:prstClr val="white"/>
              </a:solidFill>
              <a:effectLst>
                <a:glow rad="127000">
                  <a:prstClr val="black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Font typeface="Wingdings" pitchFamily="2" charset="2"/>
              <a:buChar char="ü"/>
            </a:pPr>
            <a:endParaRPr lang="ru-RU" sz="2000" b="1" dirty="0" smtClean="0">
              <a:ln w="12700">
                <a:noFill/>
              </a:ln>
              <a:solidFill>
                <a:prstClr val="white"/>
              </a:solidFill>
              <a:effectLst>
                <a:glow rad="127000">
                  <a:prstClr val="black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3200" b="1" dirty="0" smtClean="0">
              <a:ln w="12700">
                <a:noFill/>
              </a:ln>
              <a:solidFill>
                <a:prstClr val="white"/>
              </a:solidFill>
              <a:effectLst>
                <a:glow rad="127000">
                  <a:prstClr val="black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3200" b="1" dirty="0" smtClean="0">
              <a:ln w="12700">
                <a:noFill/>
              </a:ln>
              <a:solidFill>
                <a:prstClr val="white"/>
              </a:solidFill>
              <a:effectLst>
                <a:glow rad="127000">
                  <a:prstClr val="black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3200" dirty="0"/>
          </a:p>
        </p:txBody>
      </p:sp>
    </p:spTree>
    <p:extLst>
      <p:ext uri="{BB962C8B-B14F-4D97-AF65-F5344CB8AC3E}">
        <p14:creationId xmlns:p14="http://schemas.microsoft.com/office/powerpoint/2010/main" xmlns="" val="2506916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239268" y="1744044"/>
            <a:ext cx="11713463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ru-RU" sz="3200" b="1" dirty="0">
              <a:ln w="12700">
                <a:noFill/>
              </a:ln>
              <a:solidFill>
                <a:prstClr val="white"/>
              </a:solidFill>
              <a:effectLst>
                <a:glow rad="127000">
                  <a:prstClr val="black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indent="-285750"/>
            <a:endParaRPr lang="ru-RU" sz="2400" b="1" dirty="0" smtClean="0">
              <a:ln w="12700">
                <a:noFill/>
              </a:ln>
              <a:solidFill>
                <a:prstClr val="white"/>
              </a:solidFill>
              <a:effectLst>
                <a:glow rad="127000">
                  <a:prstClr val="black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99125" y="353566"/>
            <a:ext cx="1978548" cy="1484621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 rot="20596982">
            <a:off x="1209040" y="869186"/>
            <a:ext cx="358718" cy="453380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>
          <a:xfrm>
            <a:off x="2286000" y="568036"/>
            <a:ext cx="9545782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b="1" dirty="0" smtClean="0">
                <a:ln w="12700">
                  <a:noFill/>
                </a:ln>
                <a:solidFill>
                  <a:prstClr val="white"/>
                </a:solidFill>
                <a:effectLst>
                  <a:glow rad="127000">
                    <a:prstClr val="black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Финансирование образовательных учреждений:</a:t>
            </a:r>
          </a:p>
          <a:p>
            <a:endParaRPr lang="ru-RU" sz="3200" b="1" dirty="0" smtClean="0">
              <a:ln w="12700">
                <a:noFill/>
              </a:ln>
              <a:solidFill>
                <a:prstClr val="white"/>
              </a:solidFill>
              <a:effectLst>
                <a:glow rad="127000">
                  <a:prstClr val="black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3200" b="1" dirty="0" smtClean="0">
              <a:ln w="12700">
                <a:noFill/>
              </a:ln>
              <a:solidFill>
                <a:prstClr val="white"/>
              </a:solidFill>
              <a:effectLst>
                <a:glow rad="127000">
                  <a:prstClr val="black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3200" dirty="0"/>
          </a:p>
        </p:txBody>
      </p:sp>
      <p:pic>
        <p:nvPicPr>
          <p:cNvPr id="9" name="Рисунок 8" descr="maxresdefault-1024x597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506916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239268" y="1744044"/>
            <a:ext cx="11713463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ru-RU" sz="3200" b="1" dirty="0">
              <a:ln w="12700">
                <a:noFill/>
              </a:ln>
              <a:solidFill>
                <a:prstClr val="white"/>
              </a:solidFill>
              <a:effectLst>
                <a:glow rad="127000">
                  <a:prstClr val="black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indent="-285750"/>
            <a:endParaRPr lang="ru-RU" sz="2400" b="1" dirty="0" smtClean="0">
              <a:ln w="12700">
                <a:noFill/>
              </a:ln>
              <a:solidFill>
                <a:prstClr val="white"/>
              </a:solidFill>
              <a:effectLst>
                <a:glow rad="127000">
                  <a:prstClr val="black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99125" y="353566"/>
            <a:ext cx="1978548" cy="1484621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 rot="20596982">
            <a:off x="1209040" y="869186"/>
            <a:ext cx="358718" cy="453380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>
          <a:xfrm>
            <a:off x="2286000" y="568036"/>
            <a:ext cx="9545782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b="1" dirty="0" smtClean="0">
                <a:ln w="12700">
                  <a:noFill/>
                </a:ln>
                <a:solidFill>
                  <a:prstClr val="white"/>
                </a:solidFill>
                <a:effectLst>
                  <a:glow rad="127000">
                    <a:prstClr val="black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Финансирование образовательных учреждений:</a:t>
            </a:r>
          </a:p>
          <a:p>
            <a:endParaRPr lang="ru-RU" sz="3200" b="1" dirty="0" smtClean="0">
              <a:ln w="12700">
                <a:noFill/>
              </a:ln>
              <a:solidFill>
                <a:prstClr val="white"/>
              </a:solidFill>
              <a:effectLst>
                <a:glow rad="127000">
                  <a:prstClr val="black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3200" b="1" dirty="0" smtClean="0">
              <a:ln w="12700">
                <a:noFill/>
              </a:ln>
              <a:solidFill>
                <a:prstClr val="white"/>
              </a:solidFill>
              <a:effectLst>
                <a:glow rad="127000">
                  <a:prstClr val="black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3200" dirty="0"/>
          </a:p>
        </p:txBody>
      </p:sp>
      <p:pic>
        <p:nvPicPr>
          <p:cNvPr id="9" name="Рисунок 8" descr="school-boobooka-17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1" name="TextBox 10"/>
          <p:cNvSpPr txBox="1"/>
          <p:nvPr/>
        </p:nvSpPr>
        <p:spPr>
          <a:xfrm>
            <a:off x="5403273" y="1440873"/>
            <a:ext cx="588818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000" b="1" dirty="0" smtClean="0">
                <a:ln w="12700">
                  <a:noFill/>
                </a:ln>
                <a:solidFill>
                  <a:prstClr val="white"/>
                </a:solidFill>
                <a:effectLst>
                  <a:glow rad="127000">
                    <a:prstClr val="black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Спасибо  за  внимание!</a:t>
            </a:r>
            <a:endParaRPr lang="ru-RU" sz="4000" dirty="0"/>
          </a:p>
        </p:txBody>
      </p:sp>
    </p:spTree>
    <p:extLst>
      <p:ext uri="{BB962C8B-B14F-4D97-AF65-F5344CB8AC3E}">
        <p14:creationId xmlns:p14="http://schemas.microsoft.com/office/powerpoint/2010/main" xmlns="" val="2506916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1_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2832</TotalTime>
  <Words>1923</Words>
  <Application>Microsoft Office PowerPoint</Application>
  <PresentationFormat>Произвольный</PresentationFormat>
  <Paragraphs>745</Paragraphs>
  <Slides>43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43</vt:i4>
      </vt:variant>
    </vt:vector>
  </HeadingPairs>
  <TitlesOfParts>
    <vt:vector size="44" baseType="lpstr">
      <vt:lpstr>1_Тема Office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  <vt:lpstr>Слайд 16</vt:lpstr>
      <vt:lpstr>Слайд 17</vt:lpstr>
      <vt:lpstr>Слайд 18</vt:lpstr>
      <vt:lpstr>Слайд 19</vt:lpstr>
      <vt:lpstr>Слайд 20</vt:lpstr>
      <vt:lpstr>Слайд 21</vt:lpstr>
      <vt:lpstr>Слайд 22</vt:lpstr>
      <vt:lpstr>Слайд 23</vt:lpstr>
      <vt:lpstr>Слайд 24</vt:lpstr>
      <vt:lpstr>Слайд 25</vt:lpstr>
      <vt:lpstr>Слайд 26</vt:lpstr>
      <vt:lpstr>Слайд 27</vt:lpstr>
      <vt:lpstr>Слайд 28</vt:lpstr>
      <vt:lpstr>Слайд 29</vt:lpstr>
      <vt:lpstr>Слайд 30</vt:lpstr>
      <vt:lpstr>Слайд 31</vt:lpstr>
      <vt:lpstr>Слайд 32</vt:lpstr>
      <vt:lpstr>Слайд 33</vt:lpstr>
      <vt:lpstr>Слайд 34</vt:lpstr>
      <vt:lpstr>Слайд 35</vt:lpstr>
      <vt:lpstr>Слайд 36</vt:lpstr>
      <vt:lpstr>Слайд 37</vt:lpstr>
      <vt:lpstr>Слайд 38</vt:lpstr>
      <vt:lpstr>Слайд 39</vt:lpstr>
      <vt:lpstr>Слайд 40</vt:lpstr>
      <vt:lpstr>Слайд 41</vt:lpstr>
      <vt:lpstr>Слайд 42</vt:lpstr>
      <vt:lpstr>Слайд 43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Самарина Алена Алексеевна</dc:creator>
  <cp:lastModifiedBy>evgenii</cp:lastModifiedBy>
  <cp:revision>496</cp:revision>
  <dcterms:created xsi:type="dcterms:W3CDTF">2016-12-22T12:17:49Z</dcterms:created>
  <dcterms:modified xsi:type="dcterms:W3CDTF">2018-08-30T12:50:15Z</dcterms:modified>
</cp:coreProperties>
</file>